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notesSlides/notesSlide48.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Override PartName="/ppt/notesSlides/notesSlide55.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0"/>
  </p:notesMasterIdLst>
  <p:sldIdLst>
    <p:sldId id="257" r:id="rId2"/>
    <p:sldId id="278" r:id="rId3"/>
    <p:sldId id="294" r:id="rId4"/>
    <p:sldId id="308" r:id="rId5"/>
    <p:sldId id="306" r:id="rId6"/>
    <p:sldId id="307" r:id="rId7"/>
    <p:sldId id="290" r:id="rId8"/>
    <p:sldId id="295" r:id="rId9"/>
    <p:sldId id="300" r:id="rId10"/>
    <p:sldId id="301" r:id="rId11"/>
    <p:sldId id="296" r:id="rId12"/>
    <p:sldId id="311" r:id="rId13"/>
    <p:sldId id="312" r:id="rId14"/>
    <p:sldId id="313" r:id="rId15"/>
    <p:sldId id="309" r:id="rId16"/>
    <p:sldId id="315" r:id="rId17"/>
    <p:sldId id="314" r:id="rId18"/>
    <p:sldId id="310" r:id="rId19"/>
    <p:sldId id="297" r:id="rId20"/>
    <p:sldId id="317" r:id="rId21"/>
    <p:sldId id="316" r:id="rId22"/>
    <p:sldId id="303" r:id="rId23"/>
    <p:sldId id="332" r:id="rId24"/>
    <p:sldId id="333" r:id="rId25"/>
    <p:sldId id="320" r:id="rId26"/>
    <p:sldId id="319" r:id="rId27"/>
    <p:sldId id="302" r:id="rId28"/>
    <p:sldId id="334" r:id="rId29"/>
    <p:sldId id="322" r:id="rId30"/>
    <p:sldId id="335" r:id="rId31"/>
    <p:sldId id="336" r:id="rId32"/>
    <p:sldId id="321" r:id="rId33"/>
    <p:sldId id="292" r:id="rId34"/>
    <p:sldId id="345" r:id="rId35"/>
    <p:sldId id="323" r:id="rId36"/>
    <p:sldId id="338" r:id="rId37"/>
    <p:sldId id="339" r:id="rId38"/>
    <p:sldId id="340" r:id="rId39"/>
    <p:sldId id="341" r:id="rId40"/>
    <p:sldId id="342" r:id="rId41"/>
    <p:sldId id="343" r:id="rId42"/>
    <p:sldId id="344" r:id="rId43"/>
    <p:sldId id="325" r:id="rId44"/>
    <p:sldId id="337" r:id="rId45"/>
    <p:sldId id="291" r:id="rId46"/>
    <p:sldId id="329" r:id="rId47"/>
    <p:sldId id="330" r:id="rId48"/>
    <p:sldId id="331" r:id="rId49"/>
    <p:sldId id="328" r:id="rId50"/>
    <p:sldId id="327" r:id="rId51"/>
    <p:sldId id="326" r:id="rId52"/>
    <p:sldId id="293" r:id="rId53"/>
    <p:sldId id="318" r:id="rId54"/>
    <p:sldId id="298" r:id="rId55"/>
    <p:sldId id="305" r:id="rId56"/>
    <p:sldId id="304" r:id="rId57"/>
    <p:sldId id="299" r:id="rId58"/>
    <p:sldId id="272" r:id="rId5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F6600"/>
    <a:srgbClr val="D76A19"/>
    <a:srgbClr val="00FF00"/>
    <a:srgbClr val="993366"/>
    <a:srgbClr val="BEFC24"/>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65" autoAdjust="0"/>
    <p:restoredTop sz="84700" autoAdjust="0"/>
  </p:normalViewPr>
  <p:slideViewPr>
    <p:cSldViewPr>
      <p:cViewPr>
        <p:scale>
          <a:sx n="66" d="100"/>
          <a:sy n="66" d="100"/>
        </p:scale>
        <p:origin x="-2250" y="-103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89" d="100"/>
          <a:sy n="89" d="100"/>
        </p:scale>
        <p:origin x="3798" y="108"/>
      </p:cViewPr>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FF35142-BF63-4A3C-A104-F8E91936142B}" type="datetimeFigureOut">
              <a:rPr lang="en-US" smtClean="0"/>
              <a:pPr/>
              <a:t>10/12/2015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B235514-62D0-401D-BE37-7C959434F681}" type="slidenum">
              <a:rPr lang="en-US" smtClean="0"/>
              <a:pPr/>
              <a:t>‹#›</a:t>
            </a:fld>
            <a:endParaRPr lang="en-US"/>
          </a:p>
        </p:txBody>
      </p:sp>
    </p:spTree>
    <p:extLst>
      <p:ext uri="{BB962C8B-B14F-4D97-AF65-F5344CB8AC3E}">
        <p14:creationId xmlns:p14="http://schemas.microsoft.com/office/powerpoint/2010/main" xmlns="" val="3360083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defTabSz="923755" eaLnBrk="0" hangingPunct="0">
              <a:defRPr>
                <a:solidFill>
                  <a:schemeClr val="tx1"/>
                </a:solidFill>
                <a:latin typeface="Arial" charset="0"/>
                <a:cs typeface="Arial" charset="0"/>
              </a:defRPr>
            </a:lvl1pPr>
            <a:lvl2pPr marL="742813" indent="-285698" defTabSz="923755" eaLnBrk="0" hangingPunct="0">
              <a:defRPr>
                <a:solidFill>
                  <a:schemeClr val="tx1"/>
                </a:solidFill>
                <a:latin typeface="Arial" charset="0"/>
                <a:cs typeface="Arial" charset="0"/>
              </a:defRPr>
            </a:lvl2pPr>
            <a:lvl3pPr marL="1142789" indent="-228559" defTabSz="923755" eaLnBrk="0" hangingPunct="0">
              <a:defRPr>
                <a:solidFill>
                  <a:schemeClr val="tx1"/>
                </a:solidFill>
                <a:latin typeface="Arial" charset="0"/>
                <a:cs typeface="Arial" charset="0"/>
              </a:defRPr>
            </a:lvl3pPr>
            <a:lvl4pPr marL="1599905" indent="-228559" defTabSz="923755" eaLnBrk="0" hangingPunct="0">
              <a:defRPr>
                <a:solidFill>
                  <a:schemeClr val="tx1"/>
                </a:solidFill>
                <a:latin typeface="Arial" charset="0"/>
                <a:cs typeface="Arial" charset="0"/>
              </a:defRPr>
            </a:lvl4pPr>
            <a:lvl5pPr marL="2057020" indent="-228559" defTabSz="923755" eaLnBrk="0" hangingPunct="0">
              <a:defRPr>
                <a:solidFill>
                  <a:schemeClr val="tx1"/>
                </a:solidFill>
                <a:latin typeface="Arial" charset="0"/>
                <a:cs typeface="Arial" charset="0"/>
              </a:defRPr>
            </a:lvl5pPr>
            <a:lvl6pPr marL="2514135" indent="-228559" defTabSz="923755" eaLnBrk="0" fontAlgn="base" hangingPunct="0">
              <a:spcBef>
                <a:spcPct val="0"/>
              </a:spcBef>
              <a:spcAft>
                <a:spcPct val="0"/>
              </a:spcAft>
              <a:defRPr>
                <a:solidFill>
                  <a:schemeClr val="tx1"/>
                </a:solidFill>
                <a:latin typeface="Arial" charset="0"/>
                <a:cs typeface="Arial" charset="0"/>
              </a:defRPr>
            </a:lvl6pPr>
            <a:lvl7pPr marL="2971251" indent="-228559" defTabSz="923755" eaLnBrk="0" fontAlgn="base" hangingPunct="0">
              <a:spcBef>
                <a:spcPct val="0"/>
              </a:spcBef>
              <a:spcAft>
                <a:spcPct val="0"/>
              </a:spcAft>
              <a:defRPr>
                <a:solidFill>
                  <a:schemeClr val="tx1"/>
                </a:solidFill>
                <a:latin typeface="Arial" charset="0"/>
                <a:cs typeface="Arial" charset="0"/>
              </a:defRPr>
            </a:lvl7pPr>
            <a:lvl8pPr marL="3428367" indent="-228559" defTabSz="923755" eaLnBrk="0" fontAlgn="base" hangingPunct="0">
              <a:spcBef>
                <a:spcPct val="0"/>
              </a:spcBef>
              <a:spcAft>
                <a:spcPct val="0"/>
              </a:spcAft>
              <a:defRPr>
                <a:solidFill>
                  <a:schemeClr val="tx1"/>
                </a:solidFill>
                <a:latin typeface="Arial" charset="0"/>
                <a:cs typeface="Arial" charset="0"/>
              </a:defRPr>
            </a:lvl8pPr>
            <a:lvl9pPr marL="3885481" indent="-228559" defTabSz="923755" eaLnBrk="0" fontAlgn="base" hangingPunct="0">
              <a:spcBef>
                <a:spcPct val="0"/>
              </a:spcBef>
              <a:spcAft>
                <a:spcPct val="0"/>
              </a:spcAft>
              <a:defRPr>
                <a:solidFill>
                  <a:schemeClr val="tx1"/>
                </a:solidFill>
                <a:latin typeface="Arial" charset="0"/>
                <a:cs typeface="Arial" charset="0"/>
              </a:defRPr>
            </a:lvl9pPr>
          </a:lstStyle>
          <a:p>
            <a:fld id="{DED1E8D1-AB62-4256-A26A-4F5FA60D9C6D}" type="slidenum">
              <a:rPr lang="en-US" smtClean="0">
                <a:solidFill>
                  <a:prstClr val="black"/>
                </a:solidFill>
              </a:rPr>
              <a:pPr/>
              <a:t>1</a:t>
            </a:fld>
            <a:endParaRPr lang="en-US" dirty="0" smtClean="0">
              <a:solidFill>
                <a:prstClr val="black"/>
              </a:solidFill>
            </a:endParaRPr>
          </a:p>
        </p:txBody>
      </p:sp>
      <p:sp>
        <p:nvSpPr>
          <p:cNvPr id="19459" name="Slide Image Placeholder 2"/>
          <p:cNvSpPr>
            <a:spLocks noGrp="1" noRot="1" noChangeAspect="1" noTextEdit="1"/>
          </p:cNvSpPr>
          <p:nvPr>
            <p:ph type="sldImg"/>
          </p:nvPr>
        </p:nvSpPr>
        <p:spPr>
          <a:ln/>
        </p:spPr>
      </p:sp>
      <p:sp>
        <p:nvSpPr>
          <p:cNvPr id="19460" name="Notes Placeholder 3"/>
          <p:cNvSpPr>
            <a:spLocks noGrp="1"/>
          </p:cNvSpPr>
          <p:nvPr>
            <p:ph type="body" idx="1"/>
          </p:nvPr>
        </p:nvSpPr>
        <p:spPr>
          <a:noFill/>
        </p:spPr>
        <p:txBody>
          <a:bodyPr/>
          <a:lstStyle/>
          <a:p>
            <a:endParaRPr lang="en-US" dirty="0" smtClean="0"/>
          </a:p>
        </p:txBody>
      </p:sp>
    </p:spTree>
    <p:extLst>
      <p:ext uri="{BB962C8B-B14F-4D97-AF65-F5344CB8AC3E}">
        <p14:creationId xmlns:p14="http://schemas.microsoft.com/office/powerpoint/2010/main" xmlns="" val="3939284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B235514-62D0-401D-BE37-7C959434F681}"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B235514-62D0-401D-BE37-7C959434F681}"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B235514-62D0-401D-BE37-7C959434F681}"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B235514-62D0-401D-BE37-7C959434F681}"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B235514-62D0-401D-BE37-7C959434F681}"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dirty="0" err="1" smtClean="0"/>
              <a:t>TimeBound</a:t>
            </a:r>
            <a:r>
              <a:rPr lang="en-US" dirty="0" smtClean="0"/>
              <a:t> = 5 min</a:t>
            </a:r>
            <a:endParaRPr lang="en-US" dirty="0"/>
          </a:p>
        </p:txBody>
      </p:sp>
      <p:sp>
        <p:nvSpPr>
          <p:cNvPr id="4" name="Slide Number Placeholder 3"/>
          <p:cNvSpPr>
            <a:spLocks noGrp="1"/>
          </p:cNvSpPr>
          <p:nvPr>
            <p:ph type="sldNum" sz="quarter" idx="10"/>
          </p:nvPr>
        </p:nvSpPr>
        <p:spPr/>
        <p:txBody>
          <a:bodyPr/>
          <a:lstStyle/>
          <a:p>
            <a:fld id="{CB235514-62D0-401D-BE37-7C959434F681}"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TimeBound</a:t>
            </a:r>
            <a:r>
              <a:rPr lang="en-US" dirty="0" smtClean="0"/>
              <a:t> = 5 min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B235514-62D0-401D-BE37-7C959434F681}"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B235514-62D0-401D-BE37-7C959434F681}"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B235514-62D0-401D-BE37-7C959434F681}"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TimeBound</a:t>
            </a:r>
            <a:r>
              <a:rPr lang="en-US" dirty="0" smtClean="0"/>
              <a:t> = 2 min</a:t>
            </a:r>
          </a:p>
          <a:p>
            <a:endParaRPr lang="en-US" dirty="0"/>
          </a:p>
        </p:txBody>
      </p:sp>
      <p:sp>
        <p:nvSpPr>
          <p:cNvPr id="4" name="Slide Number Placeholder 3"/>
          <p:cNvSpPr>
            <a:spLocks noGrp="1"/>
          </p:cNvSpPr>
          <p:nvPr>
            <p:ph type="sldNum" sz="quarter" idx="10"/>
          </p:nvPr>
        </p:nvSpPr>
        <p:spPr/>
        <p:txBody>
          <a:bodyPr/>
          <a:lstStyle/>
          <a:p>
            <a:fld id="{CB235514-62D0-401D-BE37-7C959434F681}"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idx="10"/>
          </p:nvPr>
        </p:nvSpPr>
        <p:spPr/>
        <p:txBody>
          <a:bodyPr/>
          <a:lstStyle/>
          <a:p>
            <a:pPr algn="r"/>
            <a:fld id="{8F5B20AA-003C-4284-9F4F-B5DF6DC7074C}" type="slidenum">
              <a:rPr lang="en-US" sz="1400" smtClean="0">
                <a:latin typeface="Times New Roman"/>
              </a:rPr>
              <a:pPr algn="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TimeBound</a:t>
            </a:r>
            <a:r>
              <a:rPr lang="en-US" dirty="0" smtClean="0"/>
              <a:t> = 3 min</a:t>
            </a:r>
          </a:p>
          <a:p>
            <a:endParaRPr lang="en-US" dirty="0"/>
          </a:p>
        </p:txBody>
      </p:sp>
      <p:sp>
        <p:nvSpPr>
          <p:cNvPr id="4" name="Slide Number Placeholder 3"/>
          <p:cNvSpPr>
            <a:spLocks noGrp="1"/>
          </p:cNvSpPr>
          <p:nvPr>
            <p:ph type="sldNum" sz="quarter" idx="10"/>
          </p:nvPr>
        </p:nvSpPr>
        <p:spPr/>
        <p:txBody>
          <a:bodyPr/>
          <a:lstStyle/>
          <a:p>
            <a:fld id="{CB235514-62D0-401D-BE37-7C959434F681}"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B235514-62D0-401D-BE37-7C959434F681}"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dirty="0" err="1" smtClean="0"/>
              <a:t>TimeBound</a:t>
            </a:r>
            <a:r>
              <a:rPr lang="en-US" baseline="0" dirty="0" smtClean="0"/>
              <a:t> = </a:t>
            </a:r>
            <a:r>
              <a:rPr lang="en-US" dirty="0" smtClean="0"/>
              <a:t>30 min</a:t>
            </a:r>
            <a:endParaRPr lang="en-US" dirty="0"/>
          </a:p>
        </p:txBody>
      </p:sp>
      <p:sp>
        <p:nvSpPr>
          <p:cNvPr id="4" name="Slide Number Placeholder 3"/>
          <p:cNvSpPr>
            <a:spLocks noGrp="1"/>
          </p:cNvSpPr>
          <p:nvPr>
            <p:ph type="sldNum" sz="quarter" idx="10"/>
          </p:nvPr>
        </p:nvSpPr>
        <p:spPr/>
        <p:txBody>
          <a:bodyPr/>
          <a:lstStyle/>
          <a:p>
            <a:fld id="{CB235514-62D0-401D-BE37-7C959434F681}"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dirty="0" err="1" smtClean="0"/>
              <a:t>TimeBound</a:t>
            </a:r>
            <a:r>
              <a:rPr lang="en-US" baseline="0" dirty="0" smtClean="0"/>
              <a:t> = </a:t>
            </a:r>
            <a:r>
              <a:rPr lang="en-US" dirty="0" smtClean="0"/>
              <a:t>30 min</a:t>
            </a:r>
            <a:endParaRPr lang="en-US" dirty="0"/>
          </a:p>
        </p:txBody>
      </p:sp>
      <p:sp>
        <p:nvSpPr>
          <p:cNvPr id="4" name="Slide Number Placeholder 3"/>
          <p:cNvSpPr>
            <a:spLocks noGrp="1"/>
          </p:cNvSpPr>
          <p:nvPr>
            <p:ph type="sldNum" sz="quarter" idx="10"/>
          </p:nvPr>
        </p:nvSpPr>
        <p:spPr/>
        <p:txBody>
          <a:bodyPr/>
          <a:lstStyle/>
          <a:p>
            <a:fld id="{CB235514-62D0-401D-BE37-7C959434F681}"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dirty="0" err="1" smtClean="0"/>
              <a:t>TimeBound</a:t>
            </a:r>
            <a:r>
              <a:rPr lang="en-US" baseline="0" dirty="0" smtClean="0"/>
              <a:t> = </a:t>
            </a:r>
            <a:r>
              <a:rPr lang="en-US" dirty="0" smtClean="0"/>
              <a:t>30 min</a:t>
            </a:r>
            <a:endParaRPr lang="en-US" dirty="0"/>
          </a:p>
        </p:txBody>
      </p:sp>
      <p:sp>
        <p:nvSpPr>
          <p:cNvPr id="4" name="Slide Number Placeholder 3"/>
          <p:cNvSpPr>
            <a:spLocks noGrp="1"/>
          </p:cNvSpPr>
          <p:nvPr>
            <p:ph type="sldNum" sz="quarter" idx="10"/>
          </p:nvPr>
        </p:nvSpPr>
        <p:spPr/>
        <p:txBody>
          <a:bodyPr/>
          <a:lstStyle/>
          <a:p>
            <a:fld id="{CB235514-62D0-401D-BE37-7C959434F681}"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dirty="0" err="1" smtClean="0"/>
              <a:t>TimeBound</a:t>
            </a:r>
            <a:r>
              <a:rPr lang="en-US" baseline="0" dirty="0" smtClean="0"/>
              <a:t> = </a:t>
            </a:r>
            <a:r>
              <a:rPr lang="en-US" dirty="0" smtClean="0"/>
              <a:t>30 min</a:t>
            </a:r>
            <a:endParaRPr lang="en-US" dirty="0"/>
          </a:p>
        </p:txBody>
      </p:sp>
      <p:sp>
        <p:nvSpPr>
          <p:cNvPr id="4" name="Slide Number Placeholder 3"/>
          <p:cNvSpPr>
            <a:spLocks noGrp="1"/>
          </p:cNvSpPr>
          <p:nvPr>
            <p:ph type="sldNum" sz="quarter" idx="10"/>
          </p:nvPr>
        </p:nvSpPr>
        <p:spPr/>
        <p:txBody>
          <a:bodyPr/>
          <a:lstStyle/>
          <a:p>
            <a:fld id="{CB235514-62D0-401D-BE37-7C959434F681}" type="slidenum">
              <a:rPr lang="en-US" smtClean="0"/>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dirty="0" err="1" smtClean="0"/>
              <a:t>TimeBound</a:t>
            </a:r>
            <a:r>
              <a:rPr lang="en-US" baseline="0" dirty="0" smtClean="0"/>
              <a:t> = </a:t>
            </a:r>
            <a:r>
              <a:rPr lang="en-US" dirty="0" smtClean="0"/>
              <a:t>30 min</a:t>
            </a:r>
            <a:endParaRPr lang="en-US" dirty="0"/>
          </a:p>
        </p:txBody>
      </p:sp>
      <p:sp>
        <p:nvSpPr>
          <p:cNvPr id="4" name="Slide Number Placeholder 3"/>
          <p:cNvSpPr>
            <a:spLocks noGrp="1"/>
          </p:cNvSpPr>
          <p:nvPr>
            <p:ph type="sldNum" sz="quarter" idx="10"/>
          </p:nvPr>
        </p:nvSpPr>
        <p:spPr/>
        <p:txBody>
          <a:bodyPr/>
          <a:lstStyle/>
          <a:p>
            <a:fld id="{CB235514-62D0-401D-BE37-7C959434F681}"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dirty="0" err="1" smtClean="0"/>
              <a:t>TimeBound</a:t>
            </a:r>
            <a:r>
              <a:rPr lang="en-US" dirty="0" smtClean="0"/>
              <a:t> =</a:t>
            </a:r>
            <a:r>
              <a:rPr lang="en-US" baseline="0" dirty="0" smtClean="0"/>
              <a:t> 30 min</a:t>
            </a:r>
            <a:endParaRPr lang="en-US" dirty="0"/>
          </a:p>
        </p:txBody>
      </p:sp>
      <p:sp>
        <p:nvSpPr>
          <p:cNvPr id="4" name="Slide Number Placeholder 3"/>
          <p:cNvSpPr>
            <a:spLocks noGrp="1"/>
          </p:cNvSpPr>
          <p:nvPr>
            <p:ph type="sldNum" sz="quarter" idx="10"/>
          </p:nvPr>
        </p:nvSpPr>
        <p:spPr/>
        <p:txBody>
          <a:bodyPr/>
          <a:lstStyle/>
          <a:p>
            <a:fld id="{CB235514-62D0-401D-BE37-7C959434F681}" type="slidenum">
              <a:rPr lang="en-US" smtClean="0"/>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dirty="0" err="1" smtClean="0"/>
              <a:t>TimeBound</a:t>
            </a:r>
            <a:r>
              <a:rPr lang="en-US" dirty="0" smtClean="0"/>
              <a:t> =</a:t>
            </a:r>
            <a:r>
              <a:rPr lang="en-US" baseline="0" dirty="0" smtClean="0"/>
              <a:t> 30 min</a:t>
            </a:r>
            <a:endParaRPr lang="en-US" dirty="0"/>
          </a:p>
        </p:txBody>
      </p:sp>
      <p:sp>
        <p:nvSpPr>
          <p:cNvPr id="4" name="Slide Number Placeholder 3"/>
          <p:cNvSpPr>
            <a:spLocks noGrp="1"/>
          </p:cNvSpPr>
          <p:nvPr>
            <p:ph type="sldNum" sz="quarter" idx="10"/>
          </p:nvPr>
        </p:nvSpPr>
        <p:spPr/>
        <p:txBody>
          <a:bodyPr/>
          <a:lstStyle/>
          <a:p>
            <a:fld id="{CB235514-62D0-401D-BE37-7C959434F681}" type="slidenum">
              <a:rPr lang="en-US" smtClean="0"/>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dirty="0" err="1" smtClean="0"/>
              <a:t>TimeBound</a:t>
            </a:r>
            <a:r>
              <a:rPr lang="en-US" dirty="0" smtClean="0"/>
              <a:t> =</a:t>
            </a:r>
            <a:r>
              <a:rPr lang="en-US" baseline="0" dirty="0" smtClean="0"/>
              <a:t> 30 min</a:t>
            </a:r>
            <a:endParaRPr lang="en-US" dirty="0"/>
          </a:p>
        </p:txBody>
      </p:sp>
      <p:sp>
        <p:nvSpPr>
          <p:cNvPr id="4" name="Slide Number Placeholder 3"/>
          <p:cNvSpPr>
            <a:spLocks noGrp="1"/>
          </p:cNvSpPr>
          <p:nvPr>
            <p:ph type="sldNum" sz="quarter" idx="10"/>
          </p:nvPr>
        </p:nvSpPr>
        <p:spPr/>
        <p:txBody>
          <a:bodyPr/>
          <a:lstStyle/>
          <a:p>
            <a:fld id="{CB235514-62D0-401D-BE37-7C959434F681}"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B235514-62D0-401D-BE37-7C959434F681}"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dirty="0" err="1" smtClean="0"/>
              <a:t>TimeBound</a:t>
            </a:r>
            <a:r>
              <a:rPr lang="en-US" dirty="0" smtClean="0"/>
              <a:t> =</a:t>
            </a:r>
            <a:r>
              <a:rPr lang="en-US" baseline="0" dirty="0" smtClean="0"/>
              <a:t> 30 min</a:t>
            </a:r>
            <a:endParaRPr lang="en-US" dirty="0"/>
          </a:p>
        </p:txBody>
      </p:sp>
      <p:sp>
        <p:nvSpPr>
          <p:cNvPr id="4" name="Slide Number Placeholder 3"/>
          <p:cNvSpPr>
            <a:spLocks noGrp="1"/>
          </p:cNvSpPr>
          <p:nvPr>
            <p:ph type="sldNum" sz="quarter" idx="10"/>
          </p:nvPr>
        </p:nvSpPr>
        <p:spPr/>
        <p:txBody>
          <a:bodyPr/>
          <a:lstStyle/>
          <a:p>
            <a:fld id="{CB235514-62D0-401D-BE37-7C959434F681}" type="slidenum">
              <a:rPr lang="en-US" smtClean="0"/>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dirty="0" err="1" smtClean="0"/>
              <a:t>TimeBound</a:t>
            </a:r>
            <a:r>
              <a:rPr lang="en-US" dirty="0" smtClean="0"/>
              <a:t> =</a:t>
            </a:r>
            <a:r>
              <a:rPr lang="en-US" baseline="0" dirty="0" smtClean="0"/>
              <a:t> 30 min</a:t>
            </a:r>
            <a:endParaRPr lang="en-US" dirty="0"/>
          </a:p>
        </p:txBody>
      </p:sp>
      <p:sp>
        <p:nvSpPr>
          <p:cNvPr id="4" name="Slide Number Placeholder 3"/>
          <p:cNvSpPr>
            <a:spLocks noGrp="1"/>
          </p:cNvSpPr>
          <p:nvPr>
            <p:ph type="sldNum" sz="quarter" idx="10"/>
          </p:nvPr>
        </p:nvSpPr>
        <p:spPr/>
        <p:txBody>
          <a:bodyPr/>
          <a:lstStyle/>
          <a:p>
            <a:fld id="{CB235514-62D0-401D-BE37-7C959434F681}" type="slidenum">
              <a:rPr lang="en-US" smtClean="0"/>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dirty="0" err="1" smtClean="0"/>
              <a:t>TimeBound</a:t>
            </a:r>
            <a:r>
              <a:rPr lang="en-US" dirty="0" smtClean="0"/>
              <a:t> =</a:t>
            </a:r>
            <a:r>
              <a:rPr lang="en-US" baseline="0" dirty="0" smtClean="0"/>
              <a:t> 30 min</a:t>
            </a:r>
            <a:endParaRPr lang="en-US" dirty="0"/>
          </a:p>
        </p:txBody>
      </p:sp>
      <p:sp>
        <p:nvSpPr>
          <p:cNvPr id="4" name="Slide Number Placeholder 3"/>
          <p:cNvSpPr>
            <a:spLocks noGrp="1"/>
          </p:cNvSpPr>
          <p:nvPr>
            <p:ph type="sldNum" sz="quarter" idx="10"/>
          </p:nvPr>
        </p:nvSpPr>
        <p:spPr/>
        <p:txBody>
          <a:bodyPr/>
          <a:lstStyle/>
          <a:p>
            <a:fld id="{CB235514-62D0-401D-BE37-7C959434F681}" type="slidenum">
              <a:rPr lang="en-US" smtClean="0"/>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Definition – 5min</a:t>
            </a:r>
          </a:p>
          <a:p>
            <a:endParaRPr lang="en-US" baseline="0" dirty="0" smtClean="0"/>
          </a:p>
          <a:p>
            <a:r>
              <a:rPr lang="en-US" baseline="0" dirty="0" smtClean="0"/>
              <a:t>Registers – 15 min</a:t>
            </a:r>
          </a:p>
          <a:p>
            <a:r>
              <a:rPr lang="en-US" baseline="0" dirty="0" err="1" smtClean="0"/>
              <a:t>Interupts</a:t>
            </a:r>
            <a:r>
              <a:rPr lang="en-US" baseline="0" dirty="0" smtClean="0"/>
              <a:t> – 10 min</a:t>
            </a:r>
          </a:p>
          <a:p>
            <a:r>
              <a:rPr lang="en-US" dirty="0" smtClean="0"/>
              <a:t>WDG – 5min</a:t>
            </a:r>
          </a:p>
          <a:p>
            <a:r>
              <a:rPr lang="en-US" dirty="0" err="1" smtClean="0"/>
              <a:t>Jtag</a:t>
            </a:r>
            <a:r>
              <a:rPr lang="en-US" dirty="0" smtClean="0"/>
              <a:t> – 5 min</a:t>
            </a:r>
          </a:p>
          <a:p>
            <a:r>
              <a:rPr lang="en-US" dirty="0" smtClean="0"/>
              <a:t>Timers – 10 min</a:t>
            </a:r>
          </a:p>
          <a:p>
            <a:endParaRPr lang="en-US" dirty="0" smtClean="0"/>
          </a:p>
          <a:p>
            <a:r>
              <a:rPr lang="en-US" dirty="0" smtClean="0"/>
              <a:t>D/RAM</a:t>
            </a:r>
            <a:r>
              <a:rPr lang="en-US" baseline="0" dirty="0" smtClean="0"/>
              <a:t> – 5 min</a:t>
            </a:r>
          </a:p>
          <a:p>
            <a:r>
              <a:rPr lang="en-US" baseline="0" dirty="0" smtClean="0"/>
              <a:t>Flash – 10 min</a:t>
            </a:r>
          </a:p>
          <a:p>
            <a:r>
              <a:rPr lang="en-US" baseline="0" dirty="0" smtClean="0"/>
              <a:t>ROM – 5 min</a:t>
            </a:r>
          </a:p>
          <a:p>
            <a:r>
              <a:rPr lang="en-US" baseline="0" dirty="0" smtClean="0"/>
              <a:t>EEPROM – 5 min</a:t>
            </a:r>
          </a:p>
          <a:p>
            <a:endParaRPr lang="en-US" baseline="0" dirty="0" smtClean="0"/>
          </a:p>
          <a:p>
            <a:r>
              <a:rPr lang="en-US" dirty="0" smtClean="0"/>
              <a:t>Power – 5 min</a:t>
            </a:r>
          </a:p>
          <a:p>
            <a:r>
              <a:rPr lang="en-US" dirty="0" err="1" smtClean="0"/>
              <a:t>Oscilators</a:t>
            </a:r>
            <a:r>
              <a:rPr lang="en-US" baseline="0" dirty="0" smtClean="0"/>
              <a:t> – 10 min</a:t>
            </a:r>
            <a:endParaRPr lang="en-US" dirty="0"/>
          </a:p>
        </p:txBody>
      </p:sp>
      <p:sp>
        <p:nvSpPr>
          <p:cNvPr id="4" name="Slide Number Placeholder 3"/>
          <p:cNvSpPr>
            <a:spLocks noGrp="1"/>
          </p:cNvSpPr>
          <p:nvPr>
            <p:ph type="sldNum" sz="quarter" idx="10"/>
          </p:nvPr>
        </p:nvSpPr>
        <p:spPr/>
        <p:txBody>
          <a:bodyPr/>
          <a:lstStyle/>
          <a:p>
            <a:fld id="{CB235514-62D0-401D-BE37-7C959434F681}" type="slidenum">
              <a:rPr lang="en-US" smtClean="0"/>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Definition – 5min</a:t>
            </a:r>
          </a:p>
          <a:p>
            <a:endParaRPr lang="en-US" baseline="0" dirty="0" smtClean="0"/>
          </a:p>
          <a:p>
            <a:r>
              <a:rPr lang="en-US" baseline="0" dirty="0" smtClean="0"/>
              <a:t>Registers – 15 min</a:t>
            </a:r>
          </a:p>
          <a:p>
            <a:r>
              <a:rPr lang="en-US" baseline="0" dirty="0" err="1" smtClean="0"/>
              <a:t>Interupts</a:t>
            </a:r>
            <a:r>
              <a:rPr lang="en-US" baseline="0" dirty="0" smtClean="0"/>
              <a:t> – 10 min</a:t>
            </a:r>
          </a:p>
          <a:p>
            <a:r>
              <a:rPr lang="en-US" dirty="0" smtClean="0"/>
              <a:t>WDG – 5min</a:t>
            </a:r>
          </a:p>
          <a:p>
            <a:r>
              <a:rPr lang="en-US" dirty="0" err="1" smtClean="0"/>
              <a:t>Jtag</a:t>
            </a:r>
            <a:r>
              <a:rPr lang="en-US" dirty="0" smtClean="0"/>
              <a:t> – 5 min</a:t>
            </a:r>
          </a:p>
          <a:p>
            <a:r>
              <a:rPr lang="en-US" dirty="0" smtClean="0"/>
              <a:t>Timers – 10 min</a:t>
            </a:r>
          </a:p>
          <a:p>
            <a:endParaRPr lang="en-US" dirty="0" smtClean="0"/>
          </a:p>
          <a:p>
            <a:r>
              <a:rPr lang="en-US" dirty="0" smtClean="0"/>
              <a:t>D/RAM</a:t>
            </a:r>
            <a:r>
              <a:rPr lang="en-US" baseline="0" dirty="0" smtClean="0"/>
              <a:t> – 5 min</a:t>
            </a:r>
          </a:p>
          <a:p>
            <a:r>
              <a:rPr lang="en-US" baseline="0" dirty="0" smtClean="0"/>
              <a:t>Flash – 10 min</a:t>
            </a:r>
          </a:p>
          <a:p>
            <a:r>
              <a:rPr lang="en-US" baseline="0" dirty="0" smtClean="0"/>
              <a:t>ROM – 5 min</a:t>
            </a:r>
          </a:p>
          <a:p>
            <a:r>
              <a:rPr lang="en-US" baseline="0" dirty="0" smtClean="0"/>
              <a:t>EEPROM – 5 min</a:t>
            </a:r>
          </a:p>
          <a:p>
            <a:endParaRPr lang="en-US" baseline="0" dirty="0" smtClean="0"/>
          </a:p>
          <a:p>
            <a:r>
              <a:rPr lang="en-US" dirty="0" smtClean="0"/>
              <a:t>Power – 5 min</a:t>
            </a:r>
          </a:p>
          <a:p>
            <a:r>
              <a:rPr lang="en-US" dirty="0" err="1" smtClean="0"/>
              <a:t>Oscilators</a:t>
            </a:r>
            <a:r>
              <a:rPr lang="en-US" baseline="0" dirty="0" smtClean="0"/>
              <a:t> – 10 min</a:t>
            </a:r>
            <a:endParaRPr lang="en-US" dirty="0"/>
          </a:p>
        </p:txBody>
      </p:sp>
      <p:sp>
        <p:nvSpPr>
          <p:cNvPr id="4" name="Slide Number Placeholder 3"/>
          <p:cNvSpPr>
            <a:spLocks noGrp="1"/>
          </p:cNvSpPr>
          <p:nvPr>
            <p:ph type="sldNum" sz="quarter" idx="10"/>
          </p:nvPr>
        </p:nvSpPr>
        <p:spPr/>
        <p:txBody>
          <a:bodyPr/>
          <a:lstStyle/>
          <a:p>
            <a:fld id="{CB235514-62D0-401D-BE37-7C959434F681}" type="slidenum">
              <a:rPr lang="en-US" smtClean="0"/>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Definition – 5min</a:t>
            </a:r>
          </a:p>
          <a:p>
            <a:endParaRPr lang="en-US" baseline="0" dirty="0" smtClean="0"/>
          </a:p>
          <a:p>
            <a:r>
              <a:rPr lang="en-US" baseline="0" dirty="0" smtClean="0"/>
              <a:t>Registers – 15 min</a:t>
            </a:r>
          </a:p>
          <a:p>
            <a:r>
              <a:rPr lang="en-US" baseline="0" dirty="0" err="1" smtClean="0"/>
              <a:t>Interupts</a:t>
            </a:r>
            <a:r>
              <a:rPr lang="en-US" baseline="0" dirty="0" smtClean="0"/>
              <a:t> – 10 min</a:t>
            </a:r>
          </a:p>
          <a:p>
            <a:r>
              <a:rPr lang="en-US" dirty="0" smtClean="0"/>
              <a:t>WDG – 5min</a:t>
            </a:r>
          </a:p>
          <a:p>
            <a:r>
              <a:rPr lang="en-US" dirty="0" err="1" smtClean="0"/>
              <a:t>Jtag</a:t>
            </a:r>
            <a:r>
              <a:rPr lang="en-US" dirty="0" smtClean="0"/>
              <a:t> – 5 min</a:t>
            </a:r>
          </a:p>
          <a:p>
            <a:r>
              <a:rPr lang="en-US" dirty="0" smtClean="0"/>
              <a:t>Timers – 10 min</a:t>
            </a:r>
          </a:p>
          <a:p>
            <a:endParaRPr lang="en-US" dirty="0" smtClean="0"/>
          </a:p>
          <a:p>
            <a:r>
              <a:rPr lang="en-US" dirty="0" smtClean="0"/>
              <a:t>D/RAM</a:t>
            </a:r>
            <a:r>
              <a:rPr lang="en-US" baseline="0" dirty="0" smtClean="0"/>
              <a:t> – 5 min</a:t>
            </a:r>
          </a:p>
          <a:p>
            <a:r>
              <a:rPr lang="en-US" baseline="0" dirty="0" smtClean="0"/>
              <a:t>Flash – 10 min</a:t>
            </a:r>
          </a:p>
          <a:p>
            <a:r>
              <a:rPr lang="en-US" baseline="0" dirty="0" smtClean="0"/>
              <a:t>ROM – 5 min</a:t>
            </a:r>
          </a:p>
          <a:p>
            <a:r>
              <a:rPr lang="en-US" baseline="0" dirty="0" smtClean="0"/>
              <a:t>EEPROM – 5 min</a:t>
            </a:r>
          </a:p>
          <a:p>
            <a:endParaRPr lang="en-US" baseline="0" dirty="0" smtClean="0"/>
          </a:p>
          <a:p>
            <a:r>
              <a:rPr lang="en-US" dirty="0" smtClean="0"/>
              <a:t>Power – 5 min</a:t>
            </a:r>
          </a:p>
          <a:p>
            <a:r>
              <a:rPr lang="en-US" dirty="0" err="1" smtClean="0"/>
              <a:t>Oscilators</a:t>
            </a:r>
            <a:r>
              <a:rPr lang="en-US" baseline="0" dirty="0" smtClean="0"/>
              <a:t> – 10 min</a:t>
            </a:r>
            <a:endParaRPr lang="en-US" dirty="0"/>
          </a:p>
        </p:txBody>
      </p:sp>
      <p:sp>
        <p:nvSpPr>
          <p:cNvPr id="4" name="Slide Number Placeholder 3"/>
          <p:cNvSpPr>
            <a:spLocks noGrp="1"/>
          </p:cNvSpPr>
          <p:nvPr>
            <p:ph type="sldNum" sz="quarter" idx="10"/>
          </p:nvPr>
        </p:nvSpPr>
        <p:spPr/>
        <p:txBody>
          <a:bodyPr/>
          <a:lstStyle/>
          <a:p>
            <a:fld id="{CB235514-62D0-401D-BE37-7C959434F681}" type="slidenum">
              <a:rPr lang="en-US" smtClean="0"/>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Definition – 5min</a:t>
            </a:r>
          </a:p>
          <a:p>
            <a:endParaRPr lang="en-US" baseline="0" dirty="0" smtClean="0"/>
          </a:p>
          <a:p>
            <a:r>
              <a:rPr lang="en-US" baseline="0" dirty="0" smtClean="0"/>
              <a:t>Registers – 15 min</a:t>
            </a:r>
          </a:p>
          <a:p>
            <a:r>
              <a:rPr lang="en-US" baseline="0" dirty="0" err="1" smtClean="0"/>
              <a:t>Interupts</a:t>
            </a:r>
            <a:r>
              <a:rPr lang="en-US" baseline="0" dirty="0" smtClean="0"/>
              <a:t> – 10 min</a:t>
            </a:r>
          </a:p>
          <a:p>
            <a:r>
              <a:rPr lang="en-US" dirty="0" smtClean="0"/>
              <a:t>WDG – 5min</a:t>
            </a:r>
          </a:p>
          <a:p>
            <a:r>
              <a:rPr lang="en-US" dirty="0" err="1" smtClean="0"/>
              <a:t>Jtag</a:t>
            </a:r>
            <a:r>
              <a:rPr lang="en-US" dirty="0" smtClean="0"/>
              <a:t> – 5 min</a:t>
            </a:r>
          </a:p>
          <a:p>
            <a:r>
              <a:rPr lang="en-US" dirty="0" smtClean="0"/>
              <a:t>Timers – 10 min</a:t>
            </a:r>
          </a:p>
          <a:p>
            <a:endParaRPr lang="en-US" dirty="0" smtClean="0"/>
          </a:p>
          <a:p>
            <a:r>
              <a:rPr lang="en-US" dirty="0" smtClean="0"/>
              <a:t>D/RAM</a:t>
            </a:r>
            <a:r>
              <a:rPr lang="en-US" baseline="0" dirty="0" smtClean="0"/>
              <a:t> – 5 min</a:t>
            </a:r>
          </a:p>
          <a:p>
            <a:r>
              <a:rPr lang="en-US" baseline="0" dirty="0" smtClean="0"/>
              <a:t>Flash – 10 min</a:t>
            </a:r>
          </a:p>
          <a:p>
            <a:r>
              <a:rPr lang="en-US" baseline="0" dirty="0" smtClean="0"/>
              <a:t>ROM – 5 min</a:t>
            </a:r>
          </a:p>
          <a:p>
            <a:r>
              <a:rPr lang="en-US" baseline="0" dirty="0" smtClean="0"/>
              <a:t>EEPROM – 5 min</a:t>
            </a:r>
          </a:p>
          <a:p>
            <a:endParaRPr lang="en-US" baseline="0" dirty="0" smtClean="0"/>
          </a:p>
          <a:p>
            <a:r>
              <a:rPr lang="en-US" dirty="0" smtClean="0"/>
              <a:t>Power – 5 min</a:t>
            </a:r>
          </a:p>
          <a:p>
            <a:r>
              <a:rPr lang="en-US" dirty="0" err="1" smtClean="0"/>
              <a:t>Oscilators</a:t>
            </a:r>
            <a:r>
              <a:rPr lang="en-US" baseline="0" dirty="0" smtClean="0"/>
              <a:t> – 10 min</a:t>
            </a:r>
            <a:endParaRPr lang="en-US" dirty="0"/>
          </a:p>
        </p:txBody>
      </p:sp>
      <p:sp>
        <p:nvSpPr>
          <p:cNvPr id="4" name="Slide Number Placeholder 3"/>
          <p:cNvSpPr>
            <a:spLocks noGrp="1"/>
          </p:cNvSpPr>
          <p:nvPr>
            <p:ph type="sldNum" sz="quarter" idx="10"/>
          </p:nvPr>
        </p:nvSpPr>
        <p:spPr/>
        <p:txBody>
          <a:bodyPr/>
          <a:lstStyle/>
          <a:p>
            <a:fld id="{CB235514-62D0-401D-BE37-7C959434F681}" type="slidenum">
              <a:rPr lang="en-US" smtClean="0"/>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Definition – 5min</a:t>
            </a:r>
          </a:p>
          <a:p>
            <a:endParaRPr lang="en-US" baseline="0" dirty="0" smtClean="0"/>
          </a:p>
          <a:p>
            <a:r>
              <a:rPr lang="en-US" baseline="0" dirty="0" smtClean="0"/>
              <a:t>Registers – 15 min</a:t>
            </a:r>
          </a:p>
          <a:p>
            <a:r>
              <a:rPr lang="en-US" baseline="0" dirty="0" err="1" smtClean="0"/>
              <a:t>Interupts</a:t>
            </a:r>
            <a:r>
              <a:rPr lang="en-US" baseline="0" dirty="0" smtClean="0"/>
              <a:t> – 10 min</a:t>
            </a:r>
          </a:p>
          <a:p>
            <a:r>
              <a:rPr lang="en-US" dirty="0" smtClean="0"/>
              <a:t>WDG – 5min</a:t>
            </a:r>
          </a:p>
          <a:p>
            <a:r>
              <a:rPr lang="en-US" dirty="0" err="1" smtClean="0"/>
              <a:t>Jtag</a:t>
            </a:r>
            <a:r>
              <a:rPr lang="en-US" dirty="0" smtClean="0"/>
              <a:t> – 5 min</a:t>
            </a:r>
          </a:p>
          <a:p>
            <a:r>
              <a:rPr lang="en-US" dirty="0" smtClean="0"/>
              <a:t>Timers – 10 min</a:t>
            </a:r>
          </a:p>
          <a:p>
            <a:endParaRPr lang="en-US" dirty="0" smtClean="0"/>
          </a:p>
          <a:p>
            <a:r>
              <a:rPr lang="en-US" dirty="0" smtClean="0"/>
              <a:t>D/RAM</a:t>
            </a:r>
            <a:r>
              <a:rPr lang="en-US" baseline="0" dirty="0" smtClean="0"/>
              <a:t> – 5 min</a:t>
            </a:r>
          </a:p>
          <a:p>
            <a:r>
              <a:rPr lang="en-US" baseline="0" dirty="0" smtClean="0"/>
              <a:t>Flash – 10 min</a:t>
            </a:r>
          </a:p>
          <a:p>
            <a:r>
              <a:rPr lang="en-US" baseline="0" dirty="0" smtClean="0"/>
              <a:t>ROM – 5 min</a:t>
            </a:r>
          </a:p>
          <a:p>
            <a:r>
              <a:rPr lang="en-US" baseline="0" dirty="0" smtClean="0"/>
              <a:t>EEPROM – 5 min</a:t>
            </a:r>
          </a:p>
          <a:p>
            <a:endParaRPr lang="en-US" baseline="0" dirty="0" smtClean="0"/>
          </a:p>
          <a:p>
            <a:r>
              <a:rPr lang="en-US" dirty="0" smtClean="0"/>
              <a:t>Power – 5 min</a:t>
            </a:r>
          </a:p>
          <a:p>
            <a:r>
              <a:rPr lang="en-US" dirty="0" err="1" smtClean="0"/>
              <a:t>Oscilators</a:t>
            </a:r>
            <a:r>
              <a:rPr lang="en-US" baseline="0" dirty="0" smtClean="0"/>
              <a:t> – 10 min</a:t>
            </a:r>
            <a:endParaRPr lang="en-US" dirty="0"/>
          </a:p>
        </p:txBody>
      </p:sp>
      <p:sp>
        <p:nvSpPr>
          <p:cNvPr id="4" name="Slide Number Placeholder 3"/>
          <p:cNvSpPr>
            <a:spLocks noGrp="1"/>
          </p:cNvSpPr>
          <p:nvPr>
            <p:ph type="sldNum" sz="quarter" idx="10"/>
          </p:nvPr>
        </p:nvSpPr>
        <p:spPr/>
        <p:txBody>
          <a:bodyPr/>
          <a:lstStyle/>
          <a:p>
            <a:fld id="{CB235514-62D0-401D-BE37-7C959434F681}" type="slidenum">
              <a:rPr lang="en-US" smtClean="0"/>
              <a:pPr/>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Definition – 5min</a:t>
            </a:r>
          </a:p>
          <a:p>
            <a:endParaRPr lang="en-US" baseline="0" dirty="0" smtClean="0"/>
          </a:p>
          <a:p>
            <a:r>
              <a:rPr lang="en-US" baseline="0" dirty="0" smtClean="0"/>
              <a:t>Registers – 15 min</a:t>
            </a:r>
          </a:p>
          <a:p>
            <a:r>
              <a:rPr lang="en-US" baseline="0" dirty="0" err="1" smtClean="0"/>
              <a:t>Interupts</a:t>
            </a:r>
            <a:r>
              <a:rPr lang="en-US" baseline="0" dirty="0" smtClean="0"/>
              <a:t> – 10 min</a:t>
            </a:r>
          </a:p>
          <a:p>
            <a:r>
              <a:rPr lang="en-US" dirty="0" smtClean="0"/>
              <a:t>WDG – 5min</a:t>
            </a:r>
          </a:p>
          <a:p>
            <a:r>
              <a:rPr lang="en-US" dirty="0" err="1" smtClean="0"/>
              <a:t>Jtag</a:t>
            </a:r>
            <a:r>
              <a:rPr lang="en-US" dirty="0" smtClean="0"/>
              <a:t> – 5 min</a:t>
            </a:r>
          </a:p>
          <a:p>
            <a:r>
              <a:rPr lang="en-US" dirty="0" smtClean="0"/>
              <a:t>Timers – 10 min</a:t>
            </a:r>
          </a:p>
          <a:p>
            <a:endParaRPr lang="en-US" dirty="0" smtClean="0"/>
          </a:p>
          <a:p>
            <a:r>
              <a:rPr lang="en-US" dirty="0" smtClean="0"/>
              <a:t>D/RAM</a:t>
            </a:r>
            <a:r>
              <a:rPr lang="en-US" baseline="0" dirty="0" smtClean="0"/>
              <a:t> – 5 min</a:t>
            </a:r>
          </a:p>
          <a:p>
            <a:r>
              <a:rPr lang="en-US" baseline="0" dirty="0" smtClean="0"/>
              <a:t>Flash – 10 min</a:t>
            </a:r>
          </a:p>
          <a:p>
            <a:r>
              <a:rPr lang="en-US" baseline="0" dirty="0" smtClean="0"/>
              <a:t>ROM – 5 min</a:t>
            </a:r>
          </a:p>
          <a:p>
            <a:r>
              <a:rPr lang="en-US" baseline="0" dirty="0" smtClean="0"/>
              <a:t>EEPROM – 5 min</a:t>
            </a:r>
          </a:p>
          <a:p>
            <a:endParaRPr lang="en-US" baseline="0" dirty="0" smtClean="0"/>
          </a:p>
          <a:p>
            <a:r>
              <a:rPr lang="en-US" dirty="0" smtClean="0"/>
              <a:t>Power – 5 min</a:t>
            </a:r>
          </a:p>
          <a:p>
            <a:r>
              <a:rPr lang="en-US" dirty="0" err="1" smtClean="0"/>
              <a:t>Oscilators</a:t>
            </a:r>
            <a:r>
              <a:rPr lang="en-US" baseline="0" dirty="0" smtClean="0"/>
              <a:t> – 10 min</a:t>
            </a:r>
            <a:endParaRPr lang="en-US" dirty="0"/>
          </a:p>
        </p:txBody>
      </p:sp>
      <p:sp>
        <p:nvSpPr>
          <p:cNvPr id="4" name="Slide Number Placeholder 3"/>
          <p:cNvSpPr>
            <a:spLocks noGrp="1"/>
          </p:cNvSpPr>
          <p:nvPr>
            <p:ph type="sldNum" sz="quarter" idx="10"/>
          </p:nvPr>
        </p:nvSpPr>
        <p:spPr/>
        <p:txBody>
          <a:bodyPr/>
          <a:lstStyle/>
          <a:p>
            <a:fld id="{CB235514-62D0-401D-BE37-7C959434F681}" type="slidenum">
              <a:rPr lang="en-US" smtClean="0"/>
              <a:pPr/>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Definition – 5min</a:t>
            </a:r>
          </a:p>
          <a:p>
            <a:endParaRPr lang="en-US" baseline="0" dirty="0" smtClean="0"/>
          </a:p>
          <a:p>
            <a:r>
              <a:rPr lang="en-US" baseline="0" dirty="0" smtClean="0"/>
              <a:t>Registers – 15 min</a:t>
            </a:r>
          </a:p>
          <a:p>
            <a:r>
              <a:rPr lang="en-US" baseline="0" dirty="0" err="1" smtClean="0"/>
              <a:t>Interupts</a:t>
            </a:r>
            <a:r>
              <a:rPr lang="en-US" baseline="0" dirty="0" smtClean="0"/>
              <a:t> – 10 min</a:t>
            </a:r>
          </a:p>
          <a:p>
            <a:r>
              <a:rPr lang="en-US" dirty="0" smtClean="0"/>
              <a:t>WDG – 5min</a:t>
            </a:r>
          </a:p>
          <a:p>
            <a:r>
              <a:rPr lang="en-US" dirty="0" err="1" smtClean="0"/>
              <a:t>Jtag</a:t>
            </a:r>
            <a:r>
              <a:rPr lang="en-US" dirty="0" smtClean="0"/>
              <a:t> – 5 min</a:t>
            </a:r>
          </a:p>
          <a:p>
            <a:r>
              <a:rPr lang="en-US" dirty="0" smtClean="0"/>
              <a:t>Timers – 10 min</a:t>
            </a:r>
          </a:p>
          <a:p>
            <a:endParaRPr lang="en-US" dirty="0" smtClean="0"/>
          </a:p>
          <a:p>
            <a:r>
              <a:rPr lang="en-US" dirty="0" smtClean="0"/>
              <a:t>D/RAM</a:t>
            </a:r>
            <a:r>
              <a:rPr lang="en-US" baseline="0" dirty="0" smtClean="0"/>
              <a:t> – 5 min</a:t>
            </a:r>
          </a:p>
          <a:p>
            <a:r>
              <a:rPr lang="en-US" baseline="0" dirty="0" smtClean="0"/>
              <a:t>Flash – 10 min</a:t>
            </a:r>
          </a:p>
          <a:p>
            <a:r>
              <a:rPr lang="en-US" baseline="0" dirty="0" smtClean="0"/>
              <a:t>ROM – 5 min</a:t>
            </a:r>
          </a:p>
          <a:p>
            <a:r>
              <a:rPr lang="en-US" baseline="0" dirty="0" smtClean="0"/>
              <a:t>EEPROM – 5 min</a:t>
            </a:r>
          </a:p>
          <a:p>
            <a:endParaRPr lang="en-US" baseline="0" dirty="0" smtClean="0"/>
          </a:p>
          <a:p>
            <a:r>
              <a:rPr lang="en-US" dirty="0" smtClean="0"/>
              <a:t>Power – 5 min</a:t>
            </a:r>
          </a:p>
          <a:p>
            <a:r>
              <a:rPr lang="en-US" dirty="0" err="1" smtClean="0"/>
              <a:t>Oscilators</a:t>
            </a:r>
            <a:r>
              <a:rPr lang="en-US" baseline="0" dirty="0" smtClean="0"/>
              <a:t> – 10 min</a:t>
            </a:r>
            <a:endParaRPr lang="en-US" dirty="0"/>
          </a:p>
        </p:txBody>
      </p:sp>
      <p:sp>
        <p:nvSpPr>
          <p:cNvPr id="4" name="Slide Number Placeholder 3"/>
          <p:cNvSpPr>
            <a:spLocks noGrp="1"/>
          </p:cNvSpPr>
          <p:nvPr>
            <p:ph type="sldNum" sz="quarter" idx="10"/>
          </p:nvPr>
        </p:nvSpPr>
        <p:spPr/>
        <p:txBody>
          <a:bodyPr/>
          <a:lstStyle/>
          <a:p>
            <a:fld id="{CB235514-62D0-401D-BE37-7C959434F681}" type="slidenum">
              <a:rPr lang="en-US" smtClean="0"/>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B235514-62D0-401D-BE37-7C959434F681}"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Definition – 5min</a:t>
            </a:r>
          </a:p>
          <a:p>
            <a:endParaRPr lang="en-US" baseline="0" dirty="0" smtClean="0"/>
          </a:p>
          <a:p>
            <a:r>
              <a:rPr lang="en-US" baseline="0" dirty="0" smtClean="0"/>
              <a:t>Registers – 15 min</a:t>
            </a:r>
          </a:p>
          <a:p>
            <a:r>
              <a:rPr lang="en-US" baseline="0" dirty="0" err="1" smtClean="0"/>
              <a:t>Interupts</a:t>
            </a:r>
            <a:r>
              <a:rPr lang="en-US" baseline="0" dirty="0" smtClean="0"/>
              <a:t> – 10 min</a:t>
            </a:r>
          </a:p>
          <a:p>
            <a:r>
              <a:rPr lang="en-US" dirty="0" smtClean="0"/>
              <a:t>WDG – 5min</a:t>
            </a:r>
          </a:p>
          <a:p>
            <a:r>
              <a:rPr lang="en-US" dirty="0" err="1" smtClean="0"/>
              <a:t>Jtag</a:t>
            </a:r>
            <a:r>
              <a:rPr lang="en-US" dirty="0" smtClean="0"/>
              <a:t> – 5 min</a:t>
            </a:r>
          </a:p>
          <a:p>
            <a:r>
              <a:rPr lang="en-US" dirty="0" smtClean="0"/>
              <a:t>Timers – 10 min</a:t>
            </a:r>
          </a:p>
          <a:p>
            <a:endParaRPr lang="en-US" dirty="0" smtClean="0"/>
          </a:p>
          <a:p>
            <a:r>
              <a:rPr lang="en-US" dirty="0" smtClean="0"/>
              <a:t>D/RAM</a:t>
            </a:r>
            <a:r>
              <a:rPr lang="en-US" baseline="0" dirty="0" smtClean="0"/>
              <a:t> – 5 min</a:t>
            </a:r>
          </a:p>
          <a:p>
            <a:r>
              <a:rPr lang="en-US" baseline="0" dirty="0" smtClean="0"/>
              <a:t>Flash – 10 min</a:t>
            </a:r>
          </a:p>
          <a:p>
            <a:r>
              <a:rPr lang="en-US" baseline="0" dirty="0" smtClean="0"/>
              <a:t>ROM – 5 min</a:t>
            </a:r>
          </a:p>
          <a:p>
            <a:r>
              <a:rPr lang="en-US" baseline="0" dirty="0" smtClean="0"/>
              <a:t>EEPROM – 5 min</a:t>
            </a:r>
          </a:p>
          <a:p>
            <a:endParaRPr lang="en-US" baseline="0" dirty="0" smtClean="0"/>
          </a:p>
          <a:p>
            <a:r>
              <a:rPr lang="en-US" dirty="0" smtClean="0"/>
              <a:t>Power – 5 min</a:t>
            </a:r>
          </a:p>
          <a:p>
            <a:r>
              <a:rPr lang="en-US" dirty="0" err="1" smtClean="0"/>
              <a:t>Oscilators</a:t>
            </a:r>
            <a:r>
              <a:rPr lang="en-US" baseline="0" dirty="0" smtClean="0"/>
              <a:t> – 10 min</a:t>
            </a:r>
            <a:endParaRPr lang="en-US" dirty="0"/>
          </a:p>
        </p:txBody>
      </p:sp>
      <p:sp>
        <p:nvSpPr>
          <p:cNvPr id="4" name="Slide Number Placeholder 3"/>
          <p:cNvSpPr>
            <a:spLocks noGrp="1"/>
          </p:cNvSpPr>
          <p:nvPr>
            <p:ph type="sldNum" sz="quarter" idx="10"/>
          </p:nvPr>
        </p:nvSpPr>
        <p:spPr/>
        <p:txBody>
          <a:bodyPr/>
          <a:lstStyle/>
          <a:p>
            <a:fld id="{CB235514-62D0-401D-BE37-7C959434F681}" type="slidenum">
              <a:rPr lang="en-US" smtClean="0"/>
              <a:pPr/>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Definition – 5min</a:t>
            </a:r>
          </a:p>
          <a:p>
            <a:endParaRPr lang="en-US" baseline="0" dirty="0" smtClean="0"/>
          </a:p>
          <a:p>
            <a:r>
              <a:rPr lang="en-US" baseline="0" dirty="0" smtClean="0"/>
              <a:t>Registers – 15 min</a:t>
            </a:r>
          </a:p>
          <a:p>
            <a:r>
              <a:rPr lang="en-US" baseline="0" dirty="0" err="1" smtClean="0"/>
              <a:t>Interupts</a:t>
            </a:r>
            <a:r>
              <a:rPr lang="en-US" baseline="0" dirty="0" smtClean="0"/>
              <a:t> – 10 min</a:t>
            </a:r>
          </a:p>
          <a:p>
            <a:r>
              <a:rPr lang="en-US" dirty="0" smtClean="0"/>
              <a:t>WDG – 5min</a:t>
            </a:r>
          </a:p>
          <a:p>
            <a:r>
              <a:rPr lang="en-US" dirty="0" err="1" smtClean="0"/>
              <a:t>Jtag</a:t>
            </a:r>
            <a:r>
              <a:rPr lang="en-US" dirty="0" smtClean="0"/>
              <a:t> – 5 min</a:t>
            </a:r>
          </a:p>
          <a:p>
            <a:r>
              <a:rPr lang="en-US" dirty="0" smtClean="0"/>
              <a:t>Timers – 10 min</a:t>
            </a:r>
          </a:p>
          <a:p>
            <a:endParaRPr lang="en-US" dirty="0" smtClean="0"/>
          </a:p>
          <a:p>
            <a:r>
              <a:rPr lang="en-US" dirty="0" smtClean="0"/>
              <a:t>D/RAM</a:t>
            </a:r>
            <a:r>
              <a:rPr lang="en-US" baseline="0" dirty="0" smtClean="0"/>
              <a:t> – 5 min</a:t>
            </a:r>
          </a:p>
          <a:p>
            <a:r>
              <a:rPr lang="en-US" baseline="0" dirty="0" smtClean="0"/>
              <a:t>Flash – 10 min</a:t>
            </a:r>
          </a:p>
          <a:p>
            <a:r>
              <a:rPr lang="en-US" baseline="0" dirty="0" smtClean="0"/>
              <a:t>ROM – 5 min</a:t>
            </a:r>
          </a:p>
          <a:p>
            <a:r>
              <a:rPr lang="en-US" baseline="0" dirty="0" smtClean="0"/>
              <a:t>EEPROM – 5 min</a:t>
            </a:r>
          </a:p>
          <a:p>
            <a:endParaRPr lang="en-US" baseline="0" dirty="0" smtClean="0"/>
          </a:p>
          <a:p>
            <a:r>
              <a:rPr lang="en-US" dirty="0" smtClean="0"/>
              <a:t>Power – 5 min</a:t>
            </a:r>
          </a:p>
          <a:p>
            <a:r>
              <a:rPr lang="en-US" dirty="0" err="1" smtClean="0"/>
              <a:t>Oscilators</a:t>
            </a:r>
            <a:r>
              <a:rPr lang="en-US" baseline="0" dirty="0" smtClean="0"/>
              <a:t> – 10 min</a:t>
            </a:r>
            <a:endParaRPr lang="en-US" dirty="0"/>
          </a:p>
        </p:txBody>
      </p:sp>
      <p:sp>
        <p:nvSpPr>
          <p:cNvPr id="4" name="Slide Number Placeholder 3"/>
          <p:cNvSpPr>
            <a:spLocks noGrp="1"/>
          </p:cNvSpPr>
          <p:nvPr>
            <p:ph type="sldNum" sz="quarter" idx="10"/>
          </p:nvPr>
        </p:nvSpPr>
        <p:spPr/>
        <p:txBody>
          <a:bodyPr/>
          <a:lstStyle/>
          <a:p>
            <a:fld id="{CB235514-62D0-401D-BE37-7C959434F681}" type="slidenum">
              <a:rPr lang="en-US" smtClean="0"/>
              <a:pPr/>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Definition – 5min</a:t>
            </a:r>
          </a:p>
          <a:p>
            <a:endParaRPr lang="en-US" baseline="0" dirty="0" smtClean="0"/>
          </a:p>
          <a:p>
            <a:r>
              <a:rPr lang="en-US" baseline="0" dirty="0" smtClean="0"/>
              <a:t>Registers – 15 min</a:t>
            </a:r>
          </a:p>
          <a:p>
            <a:r>
              <a:rPr lang="en-US" baseline="0" dirty="0" err="1" smtClean="0"/>
              <a:t>Interupts</a:t>
            </a:r>
            <a:r>
              <a:rPr lang="en-US" baseline="0" dirty="0" smtClean="0"/>
              <a:t> – 10 min</a:t>
            </a:r>
          </a:p>
          <a:p>
            <a:r>
              <a:rPr lang="en-US" dirty="0" smtClean="0"/>
              <a:t>WDG – 5min</a:t>
            </a:r>
          </a:p>
          <a:p>
            <a:r>
              <a:rPr lang="en-US" dirty="0" err="1" smtClean="0"/>
              <a:t>Jtag</a:t>
            </a:r>
            <a:r>
              <a:rPr lang="en-US" dirty="0" smtClean="0"/>
              <a:t> – 5 min</a:t>
            </a:r>
          </a:p>
          <a:p>
            <a:r>
              <a:rPr lang="en-US" dirty="0" smtClean="0"/>
              <a:t>Timers – 10 min</a:t>
            </a:r>
          </a:p>
          <a:p>
            <a:endParaRPr lang="en-US" dirty="0" smtClean="0"/>
          </a:p>
          <a:p>
            <a:r>
              <a:rPr lang="en-US" dirty="0" smtClean="0"/>
              <a:t>D/RAM</a:t>
            </a:r>
            <a:r>
              <a:rPr lang="en-US" baseline="0" dirty="0" smtClean="0"/>
              <a:t> – 5 min</a:t>
            </a:r>
          </a:p>
          <a:p>
            <a:r>
              <a:rPr lang="en-US" baseline="0" dirty="0" smtClean="0"/>
              <a:t>Flash – 10 min</a:t>
            </a:r>
          </a:p>
          <a:p>
            <a:r>
              <a:rPr lang="en-US" baseline="0" dirty="0" smtClean="0"/>
              <a:t>ROM – 5 min</a:t>
            </a:r>
          </a:p>
          <a:p>
            <a:r>
              <a:rPr lang="en-US" baseline="0" dirty="0" smtClean="0"/>
              <a:t>EEPROM – 5 min</a:t>
            </a:r>
          </a:p>
          <a:p>
            <a:endParaRPr lang="en-US" baseline="0" dirty="0" smtClean="0"/>
          </a:p>
          <a:p>
            <a:r>
              <a:rPr lang="en-US" dirty="0" smtClean="0"/>
              <a:t>Power – 5 min</a:t>
            </a:r>
          </a:p>
          <a:p>
            <a:r>
              <a:rPr lang="en-US" dirty="0" err="1" smtClean="0"/>
              <a:t>Oscilators</a:t>
            </a:r>
            <a:r>
              <a:rPr lang="en-US" baseline="0" dirty="0" smtClean="0"/>
              <a:t> – 10 min</a:t>
            </a:r>
            <a:endParaRPr lang="en-US" dirty="0"/>
          </a:p>
        </p:txBody>
      </p:sp>
      <p:sp>
        <p:nvSpPr>
          <p:cNvPr id="4" name="Slide Number Placeholder 3"/>
          <p:cNvSpPr>
            <a:spLocks noGrp="1"/>
          </p:cNvSpPr>
          <p:nvPr>
            <p:ph type="sldNum" sz="quarter" idx="10"/>
          </p:nvPr>
        </p:nvSpPr>
        <p:spPr/>
        <p:txBody>
          <a:bodyPr/>
          <a:lstStyle/>
          <a:p>
            <a:fld id="{CB235514-62D0-401D-BE37-7C959434F681}" type="slidenum">
              <a:rPr lang="en-US" smtClean="0"/>
              <a:pPr/>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Definition – 5min</a:t>
            </a:r>
          </a:p>
          <a:p>
            <a:endParaRPr lang="en-US" baseline="0" dirty="0" smtClean="0"/>
          </a:p>
          <a:p>
            <a:r>
              <a:rPr lang="en-US" baseline="0" dirty="0" smtClean="0"/>
              <a:t>Registers – 15 min</a:t>
            </a:r>
          </a:p>
          <a:p>
            <a:r>
              <a:rPr lang="en-US" baseline="0" dirty="0" err="1" smtClean="0"/>
              <a:t>Interupts</a:t>
            </a:r>
            <a:r>
              <a:rPr lang="en-US" baseline="0" dirty="0" smtClean="0"/>
              <a:t> – 10 min</a:t>
            </a:r>
          </a:p>
          <a:p>
            <a:r>
              <a:rPr lang="en-US" dirty="0" smtClean="0"/>
              <a:t>WDG – 5min</a:t>
            </a:r>
          </a:p>
          <a:p>
            <a:r>
              <a:rPr lang="en-US" dirty="0" err="1" smtClean="0"/>
              <a:t>Jtag</a:t>
            </a:r>
            <a:r>
              <a:rPr lang="en-US" dirty="0" smtClean="0"/>
              <a:t> – 5 min</a:t>
            </a:r>
          </a:p>
          <a:p>
            <a:r>
              <a:rPr lang="en-US" dirty="0" smtClean="0"/>
              <a:t>Timers – 10 min</a:t>
            </a:r>
          </a:p>
          <a:p>
            <a:endParaRPr lang="en-US" dirty="0" smtClean="0"/>
          </a:p>
          <a:p>
            <a:r>
              <a:rPr lang="en-US" dirty="0" smtClean="0"/>
              <a:t>D/RAM</a:t>
            </a:r>
            <a:r>
              <a:rPr lang="en-US" baseline="0" dirty="0" smtClean="0"/>
              <a:t> – 5 min</a:t>
            </a:r>
          </a:p>
          <a:p>
            <a:r>
              <a:rPr lang="en-US" baseline="0" dirty="0" smtClean="0"/>
              <a:t>Flash – 10 min</a:t>
            </a:r>
          </a:p>
          <a:p>
            <a:r>
              <a:rPr lang="en-US" baseline="0" dirty="0" smtClean="0"/>
              <a:t>ROM – 5 min</a:t>
            </a:r>
          </a:p>
          <a:p>
            <a:r>
              <a:rPr lang="en-US" baseline="0" dirty="0" smtClean="0"/>
              <a:t>EEPROM – 5 min</a:t>
            </a:r>
          </a:p>
          <a:p>
            <a:endParaRPr lang="en-US" baseline="0" dirty="0" smtClean="0"/>
          </a:p>
          <a:p>
            <a:r>
              <a:rPr lang="en-US" dirty="0" smtClean="0"/>
              <a:t>Power – 5 min</a:t>
            </a:r>
          </a:p>
          <a:p>
            <a:r>
              <a:rPr lang="en-US" dirty="0" err="1" smtClean="0"/>
              <a:t>Oscilators</a:t>
            </a:r>
            <a:r>
              <a:rPr lang="en-US" baseline="0" dirty="0" smtClean="0"/>
              <a:t> – 10 min</a:t>
            </a:r>
            <a:endParaRPr lang="en-US" dirty="0"/>
          </a:p>
        </p:txBody>
      </p:sp>
      <p:sp>
        <p:nvSpPr>
          <p:cNvPr id="4" name="Slide Number Placeholder 3"/>
          <p:cNvSpPr>
            <a:spLocks noGrp="1"/>
          </p:cNvSpPr>
          <p:nvPr>
            <p:ph type="sldNum" sz="quarter" idx="10"/>
          </p:nvPr>
        </p:nvSpPr>
        <p:spPr/>
        <p:txBody>
          <a:bodyPr/>
          <a:lstStyle/>
          <a:p>
            <a:fld id="{CB235514-62D0-401D-BE37-7C959434F681}" type="slidenum">
              <a:rPr lang="en-US" smtClean="0"/>
              <a:pPr/>
              <a:t>43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Definition – 5min</a:t>
            </a:r>
          </a:p>
          <a:p>
            <a:endParaRPr lang="en-US" baseline="0" dirty="0" smtClean="0"/>
          </a:p>
          <a:p>
            <a:r>
              <a:rPr lang="en-US" baseline="0" dirty="0" smtClean="0"/>
              <a:t>Registers – 15 min</a:t>
            </a:r>
          </a:p>
          <a:p>
            <a:r>
              <a:rPr lang="en-US" baseline="0" dirty="0" err="1" smtClean="0"/>
              <a:t>Interupts</a:t>
            </a:r>
            <a:r>
              <a:rPr lang="en-US" baseline="0" dirty="0" smtClean="0"/>
              <a:t> – 10 min</a:t>
            </a:r>
          </a:p>
          <a:p>
            <a:r>
              <a:rPr lang="en-US" dirty="0" smtClean="0"/>
              <a:t>WDG – 5min</a:t>
            </a:r>
          </a:p>
          <a:p>
            <a:r>
              <a:rPr lang="en-US" dirty="0" err="1" smtClean="0"/>
              <a:t>Jtag</a:t>
            </a:r>
            <a:r>
              <a:rPr lang="en-US" dirty="0" smtClean="0"/>
              <a:t> – 5 min</a:t>
            </a:r>
          </a:p>
          <a:p>
            <a:r>
              <a:rPr lang="en-US" dirty="0" smtClean="0"/>
              <a:t>Timers – 10 min</a:t>
            </a:r>
          </a:p>
          <a:p>
            <a:endParaRPr lang="en-US" dirty="0" smtClean="0"/>
          </a:p>
          <a:p>
            <a:r>
              <a:rPr lang="en-US" dirty="0" smtClean="0"/>
              <a:t>D/RAM</a:t>
            </a:r>
            <a:r>
              <a:rPr lang="en-US" baseline="0" dirty="0" smtClean="0"/>
              <a:t> – 5 min</a:t>
            </a:r>
          </a:p>
          <a:p>
            <a:r>
              <a:rPr lang="en-US" baseline="0" dirty="0" smtClean="0"/>
              <a:t>Flash – 10 min</a:t>
            </a:r>
          </a:p>
          <a:p>
            <a:r>
              <a:rPr lang="en-US" baseline="0" dirty="0" smtClean="0"/>
              <a:t>ROM – 5 min</a:t>
            </a:r>
          </a:p>
          <a:p>
            <a:r>
              <a:rPr lang="en-US" baseline="0" dirty="0" smtClean="0"/>
              <a:t>EEPROM – 5 min</a:t>
            </a:r>
          </a:p>
          <a:p>
            <a:endParaRPr lang="en-US" baseline="0" dirty="0" smtClean="0"/>
          </a:p>
          <a:p>
            <a:r>
              <a:rPr lang="en-US" dirty="0" smtClean="0"/>
              <a:t>Power – 5 min</a:t>
            </a:r>
          </a:p>
          <a:p>
            <a:r>
              <a:rPr lang="en-US" dirty="0" err="1" smtClean="0"/>
              <a:t>Oscilators</a:t>
            </a:r>
            <a:r>
              <a:rPr lang="en-US" baseline="0" dirty="0" smtClean="0"/>
              <a:t> – 10 min</a:t>
            </a:r>
            <a:endParaRPr lang="en-US" dirty="0"/>
          </a:p>
        </p:txBody>
      </p:sp>
      <p:sp>
        <p:nvSpPr>
          <p:cNvPr id="4" name="Slide Number Placeholder 3"/>
          <p:cNvSpPr>
            <a:spLocks noGrp="1"/>
          </p:cNvSpPr>
          <p:nvPr>
            <p:ph type="sldNum" sz="quarter" idx="10"/>
          </p:nvPr>
        </p:nvSpPr>
        <p:spPr/>
        <p:txBody>
          <a:bodyPr/>
          <a:lstStyle/>
          <a:p>
            <a:fld id="{CB235514-62D0-401D-BE37-7C959434F681}" type="slidenum">
              <a:rPr lang="en-US" smtClean="0"/>
              <a:pPr/>
              <a:t>44</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dirty="0" err="1" smtClean="0"/>
              <a:t>Async</a:t>
            </a:r>
            <a:r>
              <a:rPr lang="en-US" dirty="0" smtClean="0"/>
              <a:t> – 5 min</a:t>
            </a:r>
          </a:p>
          <a:p>
            <a:r>
              <a:rPr lang="en-US" dirty="0" smtClean="0"/>
              <a:t>Sync – 5</a:t>
            </a:r>
            <a:r>
              <a:rPr lang="en-US" baseline="0" dirty="0" smtClean="0"/>
              <a:t> min</a:t>
            </a:r>
          </a:p>
          <a:p>
            <a:r>
              <a:rPr lang="en-US" baseline="0" dirty="0" err="1" smtClean="0"/>
              <a:t>Displ</a:t>
            </a:r>
            <a:r>
              <a:rPr lang="en-US" baseline="0" dirty="0" smtClean="0"/>
              <a:t> – 10 min</a:t>
            </a:r>
            <a:endParaRPr lang="en-US" baseline="0" dirty="0"/>
          </a:p>
          <a:p>
            <a:endParaRPr lang="en-US" baseline="0" dirty="0"/>
          </a:p>
          <a:p>
            <a:r>
              <a:rPr lang="en-US" baseline="0" dirty="0" smtClean="0"/>
              <a:t>Cap + PWM – 10 min</a:t>
            </a:r>
          </a:p>
          <a:p>
            <a:r>
              <a:rPr lang="en-US" baseline="0" dirty="0" smtClean="0"/>
              <a:t>ADC/DAC – 10 min </a:t>
            </a:r>
          </a:p>
          <a:p>
            <a:r>
              <a:rPr lang="en-US" baseline="0" dirty="0" smtClean="0"/>
              <a:t>RTC – 5 min</a:t>
            </a:r>
          </a:p>
          <a:p>
            <a:r>
              <a:rPr lang="en-US" baseline="0" dirty="0" smtClean="0"/>
              <a:t>Shift register – 5 min</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CB235514-62D0-401D-BE37-7C959434F681}" type="slidenum">
              <a:rPr lang="en-US" smtClean="0"/>
              <a:pPr/>
              <a:t>45</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dirty="0" err="1" smtClean="0"/>
              <a:t>Async</a:t>
            </a:r>
            <a:r>
              <a:rPr lang="en-US" dirty="0" smtClean="0"/>
              <a:t> – 5 min</a:t>
            </a:r>
          </a:p>
          <a:p>
            <a:r>
              <a:rPr lang="en-US" dirty="0" smtClean="0"/>
              <a:t>Sync – 5</a:t>
            </a:r>
            <a:r>
              <a:rPr lang="en-US" baseline="0" dirty="0" smtClean="0"/>
              <a:t> min</a:t>
            </a:r>
          </a:p>
          <a:p>
            <a:r>
              <a:rPr lang="en-US" baseline="0" dirty="0" err="1" smtClean="0"/>
              <a:t>Displ</a:t>
            </a:r>
            <a:r>
              <a:rPr lang="en-US" baseline="0" dirty="0" smtClean="0"/>
              <a:t> – 10 min</a:t>
            </a:r>
            <a:endParaRPr lang="en-US" baseline="0" dirty="0"/>
          </a:p>
          <a:p>
            <a:endParaRPr lang="en-US" baseline="0" dirty="0"/>
          </a:p>
          <a:p>
            <a:r>
              <a:rPr lang="en-US" baseline="0" dirty="0" smtClean="0"/>
              <a:t>Cap + PWM – 10 min</a:t>
            </a:r>
          </a:p>
          <a:p>
            <a:r>
              <a:rPr lang="en-US" baseline="0" dirty="0" smtClean="0"/>
              <a:t>ADC/DAC – 10 min </a:t>
            </a:r>
          </a:p>
          <a:p>
            <a:r>
              <a:rPr lang="en-US" baseline="0" dirty="0" smtClean="0"/>
              <a:t>RTC – 5 min</a:t>
            </a:r>
          </a:p>
          <a:p>
            <a:r>
              <a:rPr lang="en-US" baseline="0" dirty="0" smtClean="0"/>
              <a:t>Shift register – 5 min</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CB235514-62D0-401D-BE37-7C959434F681}" type="slidenum">
              <a:rPr lang="en-US" smtClean="0"/>
              <a:pPr/>
              <a:t>46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dirty="0" err="1" smtClean="0"/>
              <a:t>Async</a:t>
            </a:r>
            <a:r>
              <a:rPr lang="en-US" dirty="0" smtClean="0"/>
              <a:t> – 5 min</a:t>
            </a:r>
          </a:p>
          <a:p>
            <a:r>
              <a:rPr lang="en-US" dirty="0" smtClean="0"/>
              <a:t>Sync – 5</a:t>
            </a:r>
            <a:r>
              <a:rPr lang="en-US" baseline="0" dirty="0" smtClean="0"/>
              <a:t> min</a:t>
            </a:r>
          </a:p>
          <a:p>
            <a:r>
              <a:rPr lang="en-US" baseline="0" dirty="0" err="1" smtClean="0"/>
              <a:t>Displ</a:t>
            </a:r>
            <a:r>
              <a:rPr lang="en-US" baseline="0" dirty="0" smtClean="0"/>
              <a:t> – 10 min</a:t>
            </a:r>
            <a:endParaRPr lang="en-US" baseline="0" dirty="0"/>
          </a:p>
          <a:p>
            <a:endParaRPr lang="en-US" baseline="0" dirty="0"/>
          </a:p>
          <a:p>
            <a:r>
              <a:rPr lang="en-US" baseline="0" dirty="0" smtClean="0"/>
              <a:t>Cap + PWM – 10 min</a:t>
            </a:r>
          </a:p>
          <a:p>
            <a:r>
              <a:rPr lang="en-US" baseline="0" dirty="0" smtClean="0"/>
              <a:t>ADC/DAC – 10 min </a:t>
            </a:r>
          </a:p>
          <a:p>
            <a:r>
              <a:rPr lang="en-US" baseline="0" dirty="0" smtClean="0"/>
              <a:t>RTC – 5 min</a:t>
            </a:r>
          </a:p>
          <a:p>
            <a:r>
              <a:rPr lang="en-US" baseline="0" dirty="0" smtClean="0"/>
              <a:t>Shift register – 5 min</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CB235514-62D0-401D-BE37-7C959434F681}" type="slidenum">
              <a:rPr lang="en-US" smtClean="0"/>
              <a:pPr/>
              <a:t>47</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dirty="0" err="1" smtClean="0"/>
              <a:t>Async</a:t>
            </a:r>
            <a:r>
              <a:rPr lang="en-US" dirty="0" smtClean="0"/>
              <a:t> – 5 min</a:t>
            </a:r>
          </a:p>
          <a:p>
            <a:r>
              <a:rPr lang="en-US" dirty="0" smtClean="0"/>
              <a:t>Sync – 5</a:t>
            </a:r>
            <a:r>
              <a:rPr lang="en-US" baseline="0" dirty="0" smtClean="0"/>
              <a:t> min</a:t>
            </a:r>
          </a:p>
          <a:p>
            <a:r>
              <a:rPr lang="en-US" baseline="0" dirty="0" err="1" smtClean="0"/>
              <a:t>Displ</a:t>
            </a:r>
            <a:r>
              <a:rPr lang="en-US" baseline="0" dirty="0" smtClean="0"/>
              <a:t> – 10 min</a:t>
            </a:r>
            <a:endParaRPr lang="en-US" baseline="0" dirty="0"/>
          </a:p>
          <a:p>
            <a:endParaRPr lang="en-US" baseline="0" dirty="0"/>
          </a:p>
          <a:p>
            <a:r>
              <a:rPr lang="en-US" baseline="0" dirty="0" smtClean="0"/>
              <a:t>Cap + PWM – 10 min</a:t>
            </a:r>
          </a:p>
          <a:p>
            <a:r>
              <a:rPr lang="en-US" baseline="0" dirty="0" smtClean="0"/>
              <a:t>ADC/DAC – 10 min </a:t>
            </a:r>
          </a:p>
          <a:p>
            <a:r>
              <a:rPr lang="en-US" baseline="0" dirty="0" smtClean="0"/>
              <a:t>RTC – 5 min</a:t>
            </a:r>
          </a:p>
          <a:p>
            <a:r>
              <a:rPr lang="en-US" baseline="0" dirty="0" smtClean="0"/>
              <a:t>Shift register – 5 min</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CB235514-62D0-401D-BE37-7C959434F681}" type="slidenum">
              <a:rPr lang="en-US" smtClean="0"/>
              <a:pPr/>
              <a:t>48</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dirty="0" err="1" smtClean="0"/>
              <a:t>Async</a:t>
            </a:r>
            <a:r>
              <a:rPr lang="en-US" dirty="0" smtClean="0"/>
              <a:t> – 5 min</a:t>
            </a:r>
          </a:p>
          <a:p>
            <a:r>
              <a:rPr lang="en-US" dirty="0" smtClean="0"/>
              <a:t>Sync – 5</a:t>
            </a:r>
            <a:r>
              <a:rPr lang="en-US" baseline="0" dirty="0" smtClean="0"/>
              <a:t> min</a:t>
            </a:r>
          </a:p>
          <a:p>
            <a:r>
              <a:rPr lang="en-US" baseline="0" dirty="0" err="1" smtClean="0"/>
              <a:t>Displ</a:t>
            </a:r>
            <a:r>
              <a:rPr lang="en-US" baseline="0" dirty="0" smtClean="0"/>
              <a:t> – 10 min</a:t>
            </a:r>
            <a:endParaRPr lang="en-US" baseline="0" dirty="0"/>
          </a:p>
          <a:p>
            <a:endParaRPr lang="en-US" baseline="0" dirty="0"/>
          </a:p>
          <a:p>
            <a:r>
              <a:rPr lang="en-US" baseline="0" dirty="0" smtClean="0"/>
              <a:t>Cap + PWM – 10 min</a:t>
            </a:r>
          </a:p>
          <a:p>
            <a:r>
              <a:rPr lang="en-US" baseline="0" dirty="0" smtClean="0"/>
              <a:t>ADC/DAC – 10 min </a:t>
            </a:r>
          </a:p>
          <a:p>
            <a:r>
              <a:rPr lang="en-US" baseline="0" dirty="0" smtClean="0"/>
              <a:t>RTC – 5 min</a:t>
            </a:r>
          </a:p>
          <a:p>
            <a:r>
              <a:rPr lang="en-US" baseline="0" dirty="0" smtClean="0"/>
              <a:t>Shift register – 5 min</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CB235514-62D0-401D-BE37-7C959434F681}" type="slidenum">
              <a:rPr lang="en-US" smtClean="0"/>
              <a:pPr/>
              <a:t>49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B235514-62D0-401D-BE37-7C959434F681}" type="slidenum">
              <a:rPr lang="en-US" smtClean="0"/>
              <a:pPr/>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dirty="0" err="1" smtClean="0"/>
              <a:t>Async</a:t>
            </a:r>
            <a:r>
              <a:rPr lang="en-US" dirty="0" smtClean="0"/>
              <a:t> – 5 min</a:t>
            </a:r>
          </a:p>
          <a:p>
            <a:r>
              <a:rPr lang="en-US" dirty="0" smtClean="0"/>
              <a:t>Sync – 5</a:t>
            </a:r>
            <a:r>
              <a:rPr lang="en-US" baseline="0" dirty="0" smtClean="0"/>
              <a:t> min</a:t>
            </a:r>
          </a:p>
          <a:p>
            <a:r>
              <a:rPr lang="en-US" baseline="0" dirty="0" err="1" smtClean="0"/>
              <a:t>Displ</a:t>
            </a:r>
            <a:r>
              <a:rPr lang="en-US" baseline="0" dirty="0" smtClean="0"/>
              <a:t> – 10 min</a:t>
            </a:r>
            <a:endParaRPr lang="en-US" baseline="0" dirty="0"/>
          </a:p>
          <a:p>
            <a:endParaRPr lang="en-US" baseline="0" dirty="0"/>
          </a:p>
          <a:p>
            <a:r>
              <a:rPr lang="en-US" baseline="0" dirty="0" smtClean="0"/>
              <a:t>Cap + PWM – 10 min</a:t>
            </a:r>
          </a:p>
          <a:p>
            <a:r>
              <a:rPr lang="en-US" baseline="0" dirty="0" smtClean="0"/>
              <a:t>ADC/DAC – 10 min </a:t>
            </a:r>
          </a:p>
          <a:p>
            <a:r>
              <a:rPr lang="en-US" baseline="0" dirty="0" smtClean="0"/>
              <a:t>RTC – 5 min</a:t>
            </a:r>
          </a:p>
          <a:p>
            <a:r>
              <a:rPr lang="en-US" baseline="0" dirty="0" smtClean="0"/>
              <a:t>Shift register – 5 min</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CB235514-62D0-401D-BE37-7C959434F681}" type="slidenum">
              <a:rPr lang="en-US" smtClean="0"/>
              <a:pPr/>
              <a:t>50</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dirty="0" err="1" smtClean="0"/>
              <a:t>Async</a:t>
            </a:r>
            <a:r>
              <a:rPr lang="en-US" dirty="0" smtClean="0"/>
              <a:t> – 5 min</a:t>
            </a:r>
          </a:p>
          <a:p>
            <a:r>
              <a:rPr lang="en-US" dirty="0" smtClean="0"/>
              <a:t>Sync – 5</a:t>
            </a:r>
            <a:r>
              <a:rPr lang="en-US" baseline="0" dirty="0" smtClean="0"/>
              <a:t> min</a:t>
            </a:r>
          </a:p>
          <a:p>
            <a:r>
              <a:rPr lang="en-US" baseline="0" dirty="0" err="1" smtClean="0"/>
              <a:t>Displ</a:t>
            </a:r>
            <a:r>
              <a:rPr lang="en-US" baseline="0" dirty="0" smtClean="0"/>
              <a:t> – 10 min</a:t>
            </a:r>
            <a:endParaRPr lang="en-US" baseline="0" dirty="0"/>
          </a:p>
          <a:p>
            <a:endParaRPr lang="en-US" baseline="0" dirty="0"/>
          </a:p>
          <a:p>
            <a:r>
              <a:rPr lang="en-US" baseline="0" dirty="0" smtClean="0"/>
              <a:t>Cap + PWM – 10 min</a:t>
            </a:r>
          </a:p>
          <a:p>
            <a:r>
              <a:rPr lang="en-US" baseline="0" dirty="0" smtClean="0"/>
              <a:t>ADC/DAC – 10 min </a:t>
            </a:r>
          </a:p>
          <a:p>
            <a:r>
              <a:rPr lang="en-US" baseline="0" dirty="0" smtClean="0"/>
              <a:t>RTC – 5 min</a:t>
            </a:r>
          </a:p>
          <a:p>
            <a:r>
              <a:rPr lang="en-US" baseline="0" dirty="0" smtClean="0"/>
              <a:t>Shift register – 5 min</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CB235514-62D0-401D-BE37-7C959434F681}" type="slidenum">
              <a:rPr lang="en-US" smtClean="0"/>
              <a:pPr/>
              <a:t>51</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B235514-62D0-401D-BE37-7C959434F681}" type="slidenum">
              <a:rPr lang="en-US" smtClean="0"/>
              <a:pPr/>
              <a:t>52</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B235514-62D0-401D-BE37-7C959434F681}" type="slidenum">
              <a:rPr lang="en-US" smtClean="0"/>
              <a:pPr/>
              <a:t>53</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dirty="0" smtClean="0"/>
              <a:t>10 min</a:t>
            </a:r>
            <a:endParaRPr lang="en-US" dirty="0"/>
          </a:p>
        </p:txBody>
      </p:sp>
      <p:sp>
        <p:nvSpPr>
          <p:cNvPr id="4" name="Slide Number Placeholder 3"/>
          <p:cNvSpPr>
            <a:spLocks noGrp="1"/>
          </p:cNvSpPr>
          <p:nvPr>
            <p:ph type="sldNum" sz="quarter" idx="10"/>
          </p:nvPr>
        </p:nvSpPr>
        <p:spPr/>
        <p:txBody>
          <a:bodyPr/>
          <a:lstStyle/>
          <a:p>
            <a:fld id="{CB235514-62D0-401D-BE37-7C959434F681}" type="slidenum">
              <a:rPr lang="en-US" smtClean="0"/>
              <a:pPr/>
              <a:t>54</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dirty="0" smtClean="0"/>
              <a:t>10</a:t>
            </a:r>
            <a:r>
              <a:rPr lang="en-US" baseline="0" dirty="0" smtClean="0"/>
              <a:t> min</a:t>
            </a:r>
            <a:endParaRPr lang="en-US" dirty="0"/>
          </a:p>
        </p:txBody>
      </p:sp>
      <p:sp>
        <p:nvSpPr>
          <p:cNvPr id="4" name="Slide Number Placeholder 3"/>
          <p:cNvSpPr>
            <a:spLocks noGrp="1"/>
          </p:cNvSpPr>
          <p:nvPr>
            <p:ph type="sldNum" sz="quarter" idx="10"/>
          </p:nvPr>
        </p:nvSpPr>
        <p:spPr/>
        <p:txBody>
          <a:bodyPr/>
          <a:lstStyle/>
          <a:p>
            <a:fld id="{CB235514-62D0-401D-BE37-7C959434F681}" type="slidenum">
              <a:rPr lang="en-US" smtClean="0"/>
              <a:pPr/>
              <a:t>55</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dirty="0" smtClean="0"/>
              <a:t>5 min</a:t>
            </a:r>
            <a:endParaRPr lang="en-US" dirty="0"/>
          </a:p>
        </p:txBody>
      </p:sp>
      <p:sp>
        <p:nvSpPr>
          <p:cNvPr id="4" name="Slide Number Placeholder 3"/>
          <p:cNvSpPr>
            <a:spLocks noGrp="1"/>
          </p:cNvSpPr>
          <p:nvPr>
            <p:ph type="sldNum" sz="quarter" idx="10"/>
          </p:nvPr>
        </p:nvSpPr>
        <p:spPr/>
        <p:txBody>
          <a:bodyPr/>
          <a:lstStyle/>
          <a:p>
            <a:fld id="{CB235514-62D0-401D-BE37-7C959434F681}" type="slidenum">
              <a:rPr lang="en-US" smtClean="0"/>
              <a:pPr/>
              <a:t>56</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dirty="0" smtClean="0"/>
              <a:t>15 min</a:t>
            </a:r>
            <a:endParaRPr lang="en-US" dirty="0"/>
          </a:p>
        </p:txBody>
      </p:sp>
      <p:sp>
        <p:nvSpPr>
          <p:cNvPr id="4" name="Slide Number Placeholder 3"/>
          <p:cNvSpPr>
            <a:spLocks noGrp="1"/>
          </p:cNvSpPr>
          <p:nvPr>
            <p:ph type="sldNum" sz="quarter" idx="10"/>
          </p:nvPr>
        </p:nvSpPr>
        <p:spPr/>
        <p:txBody>
          <a:bodyPr/>
          <a:lstStyle/>
          <a:p>
            <a:fld id="{CB235514-62D0-401D-BE37-7C959434F681}" type="slidenum">
              <a:rPr lang="en-US" smtClean="0"/>
              <a:pPr/>
              <a:t>57</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3"/>
          <p:cNvSpPr>
            <a:spLocks noGrp="1"/>
          </p:cNvSpPr>
          <p:nvPr>
            <p:ph type="sldNum" sz="quarter" idx="5"/>
          </p:nvPr>
        </p:nvSpPr>
        <p:spPr>
          <a:noFill/>
        </p:spPr>
        <p:txBody>
          <a:bodyPr/>
          <a:lstStyle>
            <a:lvl1pPr defTabSz="928517" eaLnBrk="0" hangingPunct="0">
              <a:defRPr>
                <a:solidFill>
                  <a:schemeClr val="tx1"/>
                </a:solidFill>
                <a:latin typeface="Arial" charset="0"/>
                <a:cs typeface="Arial" charset="0"/>
              </a:defRPr>
            </a:lvl1pPr>
            <a:lvl2pPr marL="742813" indent="-285698" defTabSz="928517" eaLnBrk="0" hangingPunct="0">
              <a:defRPr>
                <a:solidFill>
                  <a:schemeClr val="tx1"/>
                </a:solidFill>
                <a:latin typeface="Arial" charset="0"/>
                <a:cs typeface="Arial" charset="0"/>
              </a:defRPr>
            </a:lvl2pPr>
            <a:lvl3pPr marL="1142789" indent="-228559" defTabSz="928517" eaLnBrk="0" hangingPunct="0">
              <a:defRPr>
                <a:solidFill>
                  <a:schemeClr val="tx1"/>
                </a:solidFill>
                <a:latin typeface="Arial" charset="0"/>
                <a:cs typeface="Arial" charset="0"/>
              </a:defRPr>
            </a:lvl3pPr>
            <a:lvl4pPr marL="1599905" indent="-228559" defTabSz="928517" eaLnBrk="0" hangingPunct="0">
              <a:defRPr>
                <a:solidFill>
                  <a:schemeClr val="tx1"/>
                </a:solidFill>
                <a:latin typeface="Arial" charset="0"/>
                <a:cs typeface="Arial" charset="0"/>
              </a:defRPr>
            </a:lvl4pPr>
            <a:lvl5pPr marL="2057020" indent="-228559" defTabSz="928517" eaLnBrk="0" hangingPunct="0">
              <a:defRPr>
                <a:solidFill>
                  <a:schemeClr val="tx1"/>
                </a:solidFill>
                <a:latin typeface="Arial" charset="0"/>
                <a:cs typeface="Arial" charset="0"/>
              </a:defRPr>
            </a:lvl5pPr>
            <a:lvl6pPr marL="2514135" indent="-228559" defTabSz="928517" eaLnBrk="0" fontAlgn="base" hangingPunct="0">
              <a:spcBef>
                <a:spcPct val="0"/>
              </a:spcBef>
              <a:spcAft>
                <a:spcPct val="0"/>
              </a:spcAft>
              <a:defRPr>
                <a:solidFill>
                  <a:schemeClr val="tx1"/>
                </a:solidFill>
                <a:latin typeface="Arial" charset="0"/>
                <a:cs typeface="Arial" charset="0"/>
              </a:defRPr>
            </a:lvl6pPr>
            <a:lvl7pPr marL="2971251" indent="-228559" defTabSz="928517" eaLnBrk="0" fontAlgn="base" hangingPunct="0">
              <a:spcBef>
                <a:spcPct val="0"/>
              </a:spcBef>
              <a:spcAft>
                <a:spcPct val="0"/>
              </a:spcAft>
              <a:defRPr>
                <a:solidFill>
                  <a:schemeClr val="tx1"/>
                </a:solidFill>
                <a:latin typeface="Arial" charset="0"/>
                <a:cs typeface="Arial" charset="0"/>
              </a:defRPr>
            </a:lvl7pPr>
            <a:lvl8pPr marL="3428367" indent="-228559" defTabSz="928517" eaLnBrk="0" fontAlgn="base" hangingPunct="0">
              <a:spcBef>
                <a:spcPct val="0"/>
              </a:spcBef>
              <a:spcAft>
                <a:spcPct val="0"/>
              </a:spcAft>
              <a:defRPr>
                <a:solidFill>
                  <a:schemeClr val="tx1"/>
                </a:solidFill>
                <a:latin typeface="Arial" charset="0"/>
                <a:cs typeface="Arial" charset="0"/>
              </a:defRPr>
            </a:lvl8pPr>
            <a:lvl9pPr marL="3885481" indent="-228559" defTabSz="928517" eaLnBrk="0" fontAlgn="base" hangingPunct="0">
              <a:spcBef>
                <a:spcPct val="0"/>
              </a:spcBef>
              <a:spcAft>
                <a:spcPct val="0"/>
              </a:spcAft>
              <a:defRPr>
                <a:solidFill>
                  <a:schemeClr val="tx1"/>
                </a:solidFill>
                <a:latin typeface="Arial" charset="0"/>
                <a:cs typeface="Arial" charset="0"/>
              </a:defRPr>
            </a:lvl9pPr>
          </a:lstStyle>
          <a:p>
            <a:pPr eaLnBrk="1" hangingPunct="1"/>
            <a:fld id="{D988324E-2CEE-451B-AA88-C3FB3010C02B}" type="slidenum">
              <a:rPr lang="en-US" smtClean="0">
                <a:solidFill>
                  <a:prstClr val="black"/>
                </a:solidFill>
              </a:rPr>
              <a:pPr eaLnBrk="1" hangingPunct="1"/>
              <a:t>58</a:t>
            </a:fld>
            <a:endParaRPr lang="en-US" smtClean="0">
              <a:solidFill>
                <a:prstClr val="black"/>
              </a:solidFill>
            </a:endParaRPr>
          </a:p>
        </p:txBody>
      </p:sp>
      <p:sp>
        <p:nvSpPr>
          <p:cNvPr id="33795" name="Slide Image Placeholder 5"/>
          <p:cNvSpPr>
            <a:spLocks noGrp="1" noRot="1" noChangeAspect="1" noTextEdit="1"/>
          </p:cNvSpPr>
          <p:nvPr>
            <p:ph type="sldImg"/>
          </p:nvPr>
        </p:nvSpPr>
        <p:spPr>
          <a:ln/>
        </p:spPr>
      </p:sp>
      <p:sp>
        <p:nvSpPr>
          <p:cNvPr id="33796" name="Notes Placeholder 6"/>
          <p:cNvSpPr>
            <a:spLocks noGrp="1"/>
          </p:cNvSpPr>
          <p:nvPr>
            <p:ph type="body" idx="1"/>
          </p:nvPr>
        </p:nvSpPr>
        <p:spPr>
          <a:noFill/>
        </p:spPr>
        <p:txBody>
          <a:bodyPr/>
          <a:lstStyle/>
          <a:p>
            <a:endParaRPr lang="en-US" smtClean="0"/>
          </a:p>
        </p:txBody>
      </p:sp>
    </p:spTree>
    <p:extLst>
      <p:ext uri="{BB962C8B-B14F-4D97-AF65-F5344CB8AC3E}">
        <p14:creationId xmlns:p14="http://schemas.microsoft.com/office/powerpoint/2010/main" xmlns="" val="3386592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B235514-62D0-401D-BE37-7C959434F681}"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B235514-62D0-401D-BE37-7C959434F681}"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B235514-62D0-401D-BE37-7C959434F681}"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B235514-62D0-401D-BE37-7C959434F681}"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8878" y="-9101"/>
            <a:ext cx="9161756" cy="6876202"/>
          </a:xfrm>
          <a:prstGeom prst="rect">
            <a:avLst/>
          </a:prstGeom>
        </p:spPr>
      </p:pic>
      <p:sp>
        <p:nvSpPr>
          <p:cNvPr id="5" name="Rectangle 8"/>
          <p:cNvSpPr>
            <a:spLocks noChangeArrowheads="1"/>
          </p:cNvSpPr>
          <p:nvPr/>
        </p:nvSpPr>
        <p:spPr bwMode="auto">
          <a:xfrm>
            <a:off x="4724400" y="6678049"/>
            <a:ext cx="4030662" cy="1222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0" rIns="0" bIns="0">
            <a:spAutoFit/>
          </a:bodyPr>
          <a:lstStyle/>
          <a:p>
            <a:pPr algn="r" eaLnBrk="0" fontAlgn="base" hangingPunct="0">
              <a:spcBef>
                <a:spcPct val="0"/>
              </a:spcBef>
              <a:spcAft>
                <a:spcPct val="0"/>
              </a:spcAft>
            </a:pPr>
            <a:r>
              <a:rPr lang="en-US" sz="800" dirty="0">
                <a:solidFill>
                  <a:srgbClr val="FFFFFF"/>
                </a:solidFill>
              </a:rPr>
              <a:t>Strictly Private and Confidential</a:t>
            </a:r>
          </a:p>
        </p:txBody>
      </p:sp>
      <p:sp>
        <p:nvSpPr>
          <p:cNvPr id="126979" name="Rectangle 3"/>
          <p:cNvSpPr>
            <a:spLocks noGrp="1" noChangeArrowheads="1"/>
          </p:cNvSpPr>
          <p:nvPr>
            <p:ph type="subTitle" sz="quarter" idx="1"/>
          </p:nvPr>
        </p:nvSpPr>
        <p:spPr>
          <a:xfrm>
            <a:off x="453804" y="5443206"/>
            <a:ext cx="8318573" cy="544513"/>
          </a:xfrm>
          <a:extLst>
            <a:ext uri="{91240B29-F687-4F45-9708-019B960494DF}">
              <a14:hiddenLine xmlns:a14="http://schemas.microsoft.com/office/drawing/2010/main" xmlns="" w="9525">
                <a:solidFill>
                  <a:schemeClr val="tx1"/>
                </a:solidFill>
                <a:miter lim="800000"/>
                <a:headEnd/>
                <a:tailEnd/>
              </a14:hiddenLine>
            </a:ext>
          </a:extLst>
        </p:spPr>
        <p:txBody>
          <a:bodyPr lIns="91440" tIns="45720" rIns="91440" bIns="45720"/>
          <a:lstStyle>
            <a:lvl1pPr marL="0" indent="0" algn="r">
              <a:spcBef>
                <a:spcPct val="0"/>
              </a:spcBef>
              <a:buFont typeface="Wingdings 2" pitchFamily="18" charset="2"/>
              <a:buNone/>
              <a:defRPr sz="1600">
                <a:solidFill>
                  <a:schemeClr val="bg1"/>
                </a:solidFill>
              </a:defRPr>
            </a:lvl1pPr>
          </a:lstStyle>
          <a:p>
            <a:pPr lvl="0"/>
            <a:r>
              <a:rPr lang="en-US" noProof="0" dirty="0" smtClean="0"/>
              <a:t>Click to edit Master subtitle style</a:t>
            </a:r>
          </a:p>
        </p:txBody>
      </p:sp>
      <p:sp>
        <p:nvSpPr>
          <p:cNvPr id="126981" name="Rectangle 5"/>
          <p:cNvSpPr>
            <a:spLocks noGrp="1" noChangeArrowheads="1"/>
          </p:cNvSpPr>
          <p:nvPr>
            <p:ph type="ctrTitle" sz="quarter"/>
          </p:nvPr>
        </p:nvSpPr>
        <p:spPr>
          <a:xfrm>
            <a:off x="457201" y="4865356"/>
            <a:ext cx="8315176" cy="669925"/>
          </a:xfrm>
          <a:extLst>
            <a:ext uri="{91240B29-F687-4F45-9708-019B960494DF}">
              <a14:hiddenLine xmlns:a14="http://schemas.microsoft.com/office/drawing/2010/main" xmlns="" w="9525">
                <a:solidFill>
                  <a:schemeClr val="tx1"/>
                </a:solidFill>
                <a:miter lim="800000"/>
                <a:headEnd/>
                <a:tailEnd/>
              </a14:hiddenLine>
            </a:ext>
          </a:extLst>
        </p:spPr>
        <p:txBody>
          <a:bodyPr lIns="91440" tIns="45720" rIns="91440" bIns="45720" anchor="t"/>
          <a:lstStyle>
            <a:lvl1pPr algn="r">
              <a:spcBef>
                <a:spcPct val="75000"/>
              </a:spcBef>
              <a:buClr>
                <a:schemeClr val="tx2"/>
              </a:buClr>
              <a:buFont typeface="Wingdings 2" pitchFamily="18" charset="2"/>
              <a:buNone/>
              <a:defRPr b="1">
                <a:solidFill>
                  <a:schemeClr val="bg1"/>
                </a:solidFill>
              </a:defRPr>
            </a:lvl1pPr>
          </a:lstStyle>
          <a:p>
            <a:pPr lvl="0"/>
            <a:r>
              <a:rPr lang="en-US" noProof="0" dirty="0" smtClean="0"/>
              <a:t>Click to edit Master title style</a:t>
            </a:r>
          </a:p>
        </p:txBody>
      </p:sp>
    </p:spTree>
    <p:extLst>
      <p:ext uri="{BB962C8B-B14F-4D97-AF65-F5344CB8AC3E}">
        <p14:creationId xmlns:p14="http://schemas.microsoft.com/office/powerpoint/2010/main" xmlns="" val="8450361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r>
              <a:rPr lang="en-US" dirty="0">
                <a:solidFill>
                  <a:srgbClr val="969696"/>
                </a:solidFill>
              </a:rPr>
              <a:t>Page </a:t>
            </a:r>
            <a:fld id="{24562D27-3A79-42F0-87F9-91357ED8DD1F}" type="slidenum">
              <a:rPr lang="en-US">
                <a:solidFill>
                  <a:srgbClr val="969696"/>
                </a:solidFill>
              </a:rPr>
              <a:pPr>
                <a:defRPr/>
              </a:pPr>
              <a:t>‹#›</a:t>
            </a:fld>
            <a:endParaRPr lang="en-US" dirty="0">
              <a:solidFill>
                <a:srgbClr val="969696"/>
              </a:solidFill>
            </a:endParaRPr>
          </a:p>
        </p:txBody>
      </p:sp>
    </p:spTree>
    <p:extLst>
      <p:ext uri="{BB962C8B-B14F-4D97-AF65-F5344CB8AC3E}">
        <p14:creationId xmlns:p14="http://schemas.microsoft.com/office/powerpoint/2010/main" xmlns="" val="3819598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122238"/>
            <a:ext cx="2124075" cy="61023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22263" y="122238"/>
            <a:ext cx="6223000" cy="61023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r>
              <a:rPr lang="en-US" dirty="0">
                <a:solidFill>
                  <a:srgbClr val="969696"/>
                </a:solidFill>
              </a:rPr>
              <a:t>Page </a:t>
            </a:r>
            <a:fld id="{988EB624-FD54-4325-A47F-93DE359EA17B}" type="slidenum">
              <a:rPr lang="en-US">
                <a:solidFill>
                  <a:srgbClr val="969696"/>
                </a:solidFill>
              </a:rPr>
              <a:pPr>
                <a:defRPr/>
              </a:pPr>
              <a:t>‹#›</a:t>
            </a:fld>
            <a:endParaRPr lang="en-US" dirty="0">
              <a:solidFill>
                <a:srgbClr val="969696"/>
              </a:solidFill>
            </a:endParaRPr>
          </a:p>
        </p:txBody>
      </p:sp>
    </p:spTree>
    <p:extLst>
      <p:ext uri="{BB962C8B-B14F-4D97-AF65-F5344CB8AC3E}">
        <p14:creationId xmlns:p14="http://schemas.microsoft.com/office/powerpoint/2010/main" xmlns="" val="36213942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2263" y="122238"/>
            <a:ext cx="7500937" cy="427037"/>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22263" y="950913"/>
            <a:ext cx="4173537" cy="52736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50913"/>
            <a:ext cx="4173538" cy="52736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r>
              <a:rPr lang="en-US">
                <a:solidFill>
                  <a:srgbClr val="969696"/>
                </a:solidFill>
              </a:rPr>
              <a:t>Page </a:t>
            </a:r>
            <a:fld id="{862D701F-C0D0-4147-8D94-2815B6851C0E}" type="slidenum">
              <a:rPr lang="en-US">
                <a:solidFill>
                  <a:srgbClr val="969696"/>
                </a:solidFill>
              </a:rPr>
              <a:pPr>
                <a:defRPr/>
              </a:pPr>
              <a:t>‹#›</a:t>
            </a:fld>
            <a:endParaRPr lang="en-US" dirty="0">
              <a:solidFill>
                <a:srgbClr val="969696"/>
              </a:solidFill>
            </a:endParaRPr>
          </a:p>
        </p:txBody>
      </p:sp>
    </p:spTree>
    <p:extLst>
      <p:ext uri="{BB962C8B-B14F-4D97-AF65-F5344CB8AC3E}">
        <p14:creationId xmlns:p14="http://schemas.microsoft.com/office/powerpoint/2010/main" xmlns="" val="32179027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tIns="0" rIns="0" bIns="0" anchor="ctr"/>
          <a:lstStyle/>
          <a:p>
            <a:endParaRPr/>
          </a:p>
        </p:txBody>
      </p:sp>
      <p:sp>
        <p:nvSpPr>
          <p:cNvPr id="70" name="PlaceHolder 2"/>
          <p:cNvSpPr>
            <a:spLocks noGrp="1"/>
          </p:cNvSpPr>
          <p:nvPr>
            <p:ph type="body"/>
          </p:nvPr>
        </p:nvSpPr>
        <p:spPr>
          <a:xfrm>
            <a:off x="457200" y="1604520"/>
            <a:ext cx="8229240" cy="1896840"/>
          </a:xfrm>
          <a:prstGeom prst="rect">
            <a:avLst/>
          </a:prstGeom>
        </p:spPr>
        <p:txBody>
          <a:bodyPr lIns="0" tIns="0" rIns="0" bIns="0"/>
          <a:lstStyle/>
          <a:p>
            <a:endParaRPr/>
          </a:p>
        </p:txBody>
      </p:sp>
      <p:sp>
        <p:nvSpPr>
          <p:cNvPr id="71" name="PlaceHolder 3"/>
          <p:cNvSpPr>
            <a:spLocks noGrp="1"/>
          </p:cNvSpPr>
          <p:nvPr>
            <p:ph type="body"/>
          </p:nvPr>
        </p:nvSpPr>
        <p:spPr>
          <a:xfrm>
            <a:off x="457200" y="3682080"/>
            <a:ext cx="8229240" cy="1896840"/>
          </a:xfrm>
          <a:prstGeom prst="rect">
            <a:avLst/>
          </a:prstGeom>
        </p:spPr>
        <p:txBody>
          <a:bodyPr lIns="0" tIns="0" rIns="0" bIns="0"/>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r>
              <a:rPr lang="en-US" dirty="0">
                <a:solidFill>
                  <a:srgbClr val="969696"/>
                </a:solidFill>
              </a:rPr>
              <a:t>Page </a:t>
            </a:r>
            <a:fld id="{3B9B2790-871E-4B14-89F3-CE456C00FFBE}" type="slidenum">
              <a:rPr lang="en-US">
                <a:solidFill>
                  <a:srgbClr val="969696"/>
                </a:solidFill>
              </a:rPr>
              <a:pPr>
                <a:defRPr/>
              </a:pPr>
              <a:t>‹#›</a:t>
            </a:fld>
            <a:endParaRPr lang="en-US" dirty="0">
              <a:solidFill>
                <a:srgbClr val="969696"/>
              </a:solidFill>
            </a:endParaRPr>
          </a:p>
        </p:txBody>
      </p:sp>
    </p:spTree>
    <p:extLst>
      <p:ext uri="{BB962C8B-B14F-4D97-AF65-F5344CB8AC3E}">
        <p14:creationId xmlns:p14="http://schemas.microsoft.com/office/powerpoint/2010/main" xmlns="" val="2051684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r>
              <a:rPr lang="en-US" dirty="0">
                <a:solidFill>
                  <a:srgbClr val="969696"/>
                </a:solidFill>
              </a:rPr>
              <a:t>Page </a:t>
            </a:r>
            <a:fld id="{DEE0E78D-3DCE-4F10-83E1-87C551BB7EE9}" type="slidenum">
              <a:rPr lang="en-US">
                <a:solidFill>
                  <a:srgbClr val="969696"/>
                </a:solidFill>
              </a:rPr>
              <a:pPr>
                <a:defRPr/>
              </a:pPr>
              <a:t>‹#›</a:t>
            </a:fld>
            <a:endParaRPr lang="en-US" dirty="0">
              <a:solidFill>
                <a:srgbClr val="969696"/>
              </a:solidFill>
            </a:endParaRPr>
          </a:p>
        </p:txBody>
      </p:sp>
    </p:spTree>
    <p:extLst>
      <p:ext uri="{BB962C8B-B14F-4D97-AF65-F5344CB8AC3E}">
        <p14:creationId xmlns:p14="http://schemas.microsoft.com/office/powerpoint/2010/main" xmlns="" val="22523073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22263" y="950913"/>
            <a:ext cx="4173537" cy="5273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50913"/>
            <a:ext cx="4173538" cy="5273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r>
              <a:rPr lang="en-US" dirty="0">
                <a:solidFill>
                  <a:srgbClr val="969696"/>
                </a:solidFill>
              </a:rPr>
              <a:t>Page </a:t>
            </a:r>
            <a:fld id="{43A01E25-1105-493B-A5BD-82FB46DB4C8C}" type="slidenum">
              <a:rPr lang="en-US">
                <a:solidFill>
                  <a:srgbClr val="969696"/>
                </a:solidFill>
              </a:rPr>
              <a:pPr>
                <a:defRPr/>
              </a:pPr>
              <a:t>‹#›</a:t>
            </a:fld>
            <a:endParaRPr lang="en-US" dirty="0">
              <a:solidFill>
                <a:srgbClr val="969696"/>
              </a:solidFill>
            </a:endParaRPr>
          </a:p>
        </p:txBody>
      </p:sp>
    </p:spTree>
    <p:extLst>
      <p:ext uri="{BB962C8B-B14F-4D97-AF65-F5344CB8AC3E}">
        <p14:creationId xmlns:p14="http://schemas.microsoft.com/office/powerpoint/2010/main" xmlns="" val="412557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r>
              <a:rPr lang="en-US" dirty="0">
                <a:solidFill>
                  <a:srgbClr val="969696"/>
                </a:solidFill>
              </a:rPr>
              <a:t>Page </a:t>
            </a:r>
            <a:fld id="{707E63C3-57BE-4F94-8976-0A4E1A7BC7E1}" type="slidenum">
              <a:rPr lang="en-US">
                <a:solidFill>
                  <a:srgbClr val="969696"/>
                </a:solidFill>
              </a:rPr>
              <a:pPr>
                <a:defRPr/>
              </a:pPr>
              <a:t>‹#›</a:t>
            </a:fld>
            <a:endParaRPr lang="en-US" dirty="0">
              <a:solidFill>
                <a:srgbClr val="969696"/>
              </a:solidFill>
            </a:endParaRPr>
          </a:p>
        </p:txBody>
      </p:sp>
    </p:spTree>
    <p:extLst>
      <p:ext uri="{BB962C8B-B14F-4D97-AF65-F5344CB8AC3E}">
        <p14:creationId xmlns:p14="http://schemas.microsoft.com/office/powerpoint/2010/main" xmlns="" val="3846494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ln/>
        </p:spPr>
        <p:txBody>
          <a:bodyPr/>
          <a:lstStyle>
            <a:lvl1pPr>
              <a:defRPr/>
            </a:lvl1pPr>
          </a:lstStyle>
          <a:p>
            <a:pPr>
              <a:defRPr/>
            </a:pPr>
            <a:r>
              <a:rPr lang="en-US" dirty="0">
                <a:solidFill>
                  <a:srgbClr val="969696"/>
                </a:solidFill>
              </a:rPr>
              <a:t>Page </a:t>
            </a:r>
            <a:fld id="{4EA85ED2-0521-4F1B-AA41-B4688A03FA10}" type="slidenum">
              <a:rPr lang="en-US">
                <a:solidFill>
                  <a:srgbClr val="969696"/>
                </a:solidFill>
              </a:rPr>
              <a:pPr>
                <a:defRPr/>
              </a:pPr>
              <a:t>‹#›</a:t>
            </a:fld>
            <a:endParaRPr lang="en-US" dirty="0">
              <a:solidFill>
                <a:srgbClr val="969696"/>
              </a:solidFill>
            </a:endParaRPr>
          </a:p>
        </p:txBody>
      </p:sp>
    </p:spTree>
    <p:extLst>
      <p:ext uri="{BB962C8B-B14F-4D97-AF65-F5344CB8AC3E}">
        <p14:creationId xmlns:p14="http://schemas.microsoft.com/office/powerpoint/2010/main" xmlns="" val="293450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r>
              <a:rPr lang="en-US" dirty="0">
                <a:solidFill>
                  <a:srgbClr val="969696"/>
                </a:solidFill>
              </a:rPr>
              <a:t>Page </a:t>
            </a:r>
            <a:fld id="{52FA82AE-F571-4DB8-B1F2-0BD6296CA4F4}" type="slidenum">
              <a:rPr lang="en-US">
                <a:solidFill>
                  <a:srgbClr val="969696"/>
                </a:solidFill>
              </a:rPr>
              <a:pPr>
                <a:defRPr/>
              </a:pPr>
              <a:t>‹#›</a:t>
            </a:fld>
            <a:endParaRPr lang="en-US" dirty="0">
              <a:solidFill>
                <a:srgbClr val="969696"/>
              </a:solidFill>
            </a:endParaRPr>
          </a:p>
        </p:txBody>
      </p:sp>
    </p:spTree>
    <p:extLst>
      <p:ext uri="{BB962C8B-B14F-4D97-AF65-F5344CB8AC3E}">
        <p14:creationId xmlns:p14="http://schemas.microsoft.com/office/powerpoint/2010/main" xmlns="" val="85327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r>
              <a:rPr lang="en-US" dirty="0">
                <a:solidFill>
                  <a:srgbClr val="969696"/>
                </a:solidFill>
              </a:rPr>
              <a:t>Page </a:t>
            </a:r>
            <a:fld id="{E0841218-2E1F-44D5-8C76-4EE25374F95A}" type="slidenum">
              <a:rPr lang="en-US">
                <a:solidFill>
                  <a:srgbClr val="969696"/>
                </a:solidFill>
              </a:rPr>
              <a:pPr>
                <a:defRPr/>
              </a:pPr>
              <a:t>‹#›</a:t>
            </a:fld>
            <a:endParaRPr lang="en-US" dirty="0">
              <a:solidFill>
                <a:srgbClr val="969696"/>
              </a:solidFill>
            </a:endParaRPr>
          </a:p>
        </p:txBody>
      </p:sp>
    </p:spTree>
    <p:extLst>
      <p:ext uri="{BB962C8B-B14F-4D97-AF65-F5344CB8AC3E}">
        <p14:creationId xmlns:p14="http://schemas.microsoft.com/office/powerpoint/2010/main" xmlns="" val="1018375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r>
              <a:rPr lang="en-US" dirty="0">
                <a:solidFill>
                  <a:srgbClr val="969696"/>
                </a:solidFill>
              </a:rPr>
              <a:t>Page </a:t>
            </a:r>
            <a:fld id="{0124844D-570C-4BA6-A7C5-C85BB8CB7661}" type="slidenum">
              <a:rPr lang="en-US">
                <a:solidFill>
                  <a:srgbClr val="969696"/>
                </a:solidFill>
              </a:rPr>
              <a:pPr>
                <a:defRPr/>
              </a:pPr>
              <a:t>‹#›</a:t>
            </a:fld>
            <a:endParaRPr lang="en-US" dirty="0">
              <a:solidFill>
                <a:srgbClr val="969696"/>
              </a:solidFill>
            </a:endParaRPr>
          </a:p>
        </p:txBody>
      </p:sp>
    </p:spTree>
    <p:extLst>
      <p:ext uri="{BB962C8B-B14F-4D97-AF65-F5344CB8AC3E}">
        <p14:creationId xmlns:p14="http://schemas.microsoft.com/office/powerpoint/2010/main" xmlns="" val="4010671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pic>
        <p:nvPicPr>
          <p:cNvPr id="8" name="Picture 2" descr="VisteonLogo"/>
          <p:cNvPicPr>
            <a:picLocks noChangeAspect="1" noChangeArrowheads="1"/>
          </p:cNvPicPr>
          <p:nvPr userDrawn="1"/>
        </p:nvPicPr>
        <p:blipFill>
          <a:blip r:embed="rId15" cstate="print">
            <a:extLst>
              <a:ext uri="{28A0092B-C50C-407E-A947-70E740481C1C}">
                <a14:useLocalDpi xmlns:a14="http://schemas.microsoft.com/office/drawing/2010/main" xmlns="" val="0"/>
              </a:ext>
            </a:extLst>
          </a:blip>
          <a:srcRect/>
          <a:stretch>
            <a:fillRect/>
          </a:stretch>
        </p:blipFill>
        <p:spPr bwMode="auto">
          <a:xfrm>
            <a:off x="7773988" y="38100"/>
            <a:ext cx="1319212" cy="842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7" name="Rectangle 3"/>
          <p:cNvSpPr>
            <a:spLocks noGrp="1" noChangeArrowheads="1"/>
          </p:cNvSpPr>
          <p:nvPr>
            <p:ph type="body" idx="1"/>
          </p:nvPr>
        </p:nvSpPr>
        <p:spPr bwMode="auto">
          <a:xfrm>
            <a:off x="322263" y="950913"/>
            <a:ext cx="8499475" cy="5273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title"/>
          </p:nvPr>
        </p:nvSpPr>
        <p:spPr bwMode="auto">
          <a:xfrm>
            <a:off x="322263" y="122238"/>
            <a:ext cx="7300911" cy="4270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p>
            <a:pPr lvl="0"/>
            <a:r>
              <a:rPr lang="en-US" dirty="0" smtClean="0"/>
              <a:t>Click to edit Master title style</a:t>
            </a:r>
          </a:p>
        </p:txBody>
      </p:sp>
      <p:sp>
        <p:nvSpPr>
          <p:cNvPr id="1029" name="Line 5"/>
          <p:cNvSpPr>
            <a:spLocks noChangeShapeType="1"/>
          </p:cNvSpPr>
          <p:nvPr/>
        </p:nvSpPr>
        <p:spPr bwMode="auto">
          <a:xfrm>
            <a:off x="-14288" y="642938"/>
            <a:ext cx="7637463" cy="0"/>
          </a:xfrm>
          <a:prstGeom prst="line">
            <a:avLst/>
          </a:prstGeom>
          <a:noFill/>
          <a:ln w="28575">
            <a:solidFill>
              <a:srgbClr val="FF7D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base">
              <a:spcBef>
                <a:spcPct val="0"/>
              </a:spcBef>
              <a:spcAft>
                <a:spcPct val="0"/>
              </a:spcAft>
            </a:pPr>
            <a:endParaRPr lang="en-US" dirty="0">
              <a:solidFill>
                <a:srgbClr val="000000"/>
              </a:solidFill>
            </a:endParaRPr>
          </a:p>
        </p:txBody>
      </p:sp>
      <p:sp>
        <p:nvSpPr>
          <p:cNvPr id="125958" name="Rectangle 6"/>
          <p:cNvSpPr>
            <a:spLocks noGrp="1" noChangeArrowheads="1"/>
          </p:cNvSpPr>
          <p:nvPr>
            <p:ph type="sldNum" sz="quarter" idx="4"/>
          </p:nvPr>
        </p:nvSpPr>
        <p:spPr bwMode="auto">
          <a:xfrm>
            <a:off x="25400" y="6581775"/>
            <a:ext cx="1096963" cy="276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900">
                <a:solidFill>
                  <a:schemeClr val="bg2"/>
                </a:solidFill>
              </a:defRPr>
            </a:lvl1pPr>
          </a:lstStyle>
          <a:p>
            <a:pPr fontAlgn="base">
              <a:spcBef>
                <a:spcPct val="0"/>
              </a:spcBef>
              <a:spcAft>
                <a:spcPct val="0"/>
              </a:spcAft>
              <a:defRPr/>
            </a:pPr>
            <a:r>
              <a:rPr lang="en-US" dirty="0">
                <a:solidFill>
                  <a:srgbClr val="969696"/>
                </a:solidFill>
              </a:rPr>
              <a:t>Page </a:t>
            </a:r>
            <a:fld id="{F8DE1C28-F174-437F-8100-0535022441FE}" type="slidenum">
              <a:rPr lang="en-US">
                <a:solidFill>
                  <a:srgbClr val="969696"/>
                </a:solidFill>
              </a:rPr>
              <a:pPr fontAlgn="base">
                <a:spcBef>
                  <a:spcPct val="0"/>
                </a:spcBef>
                <a:spcAft>
                  <a:spcPct val="0"/>
                </a:spcAft>
                <a:defRPr/>
              </a:pPr>
              <a:t>‹#›</a:t>
            </a:fld>
            <a:endParaRPr lang="en-US" dirty="0">
              <a:solidFill>
                <a:srgbClr val="969696"/>
              </a:solidFill>
            </a:endParaRPr>
          </a:p>
        </p:txBody>
      </p:sp>
      <p:sp>
        <p:nvSpPr>
          <p:cNvPr id="1031" name="Line 7"/>
          <p:cNvSpPr>
            <a:spLocks noChangeShapeType="1"/>
          </p:cNvSpPr>
          <p:nvPr/>
        </p:nvSpPr>
        <p:spPr bwMode="auto">
          <a:xfrm>
            <a:off x="222250" y="6478588"/>
            <a:ext cx="8707438" cy="0"/>
          </a:xfrm>
          <a:prstGeom prst="line">
            <a:avLst/>
          </a:prstGeom>
          <a:noFill/>
          <a:ln w="19050">
            <a:solidFill>
              <a:srgbClr val="C0C0C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base">
              <a:spcBef>
                <a:spcPct val="0"/>
              </a:spcBef>
              <a:spcAft>
                <a:spcPct val="0"/>
              </a:spcAft>
            </a:pPr>
            <a:endParaRPr lang="en-US" dirty="0">
              <a:solidFill>
                <a:srgbClr val="000000"/>
              </a:solidFill>
            </a:endParaRPr>
          </a:p>
        </p:txBody>
      </p:sp>
    </p:spTree>
    <p:extLst>
      <p:ext uri="{BB962C8B-B14F-4D97-AF65-F5344CB8AC3E}">
        <p14:creationId xmlns:p14="http://schemas.microsoft.com/office/powerpoint/2010/main" xmlns="" val="17711521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iming>
    <p:tnLst>
      <p:par>
        <p:cTn id="1" dur="indefinite" restart="never" nodeType="tmRoot"/>
      </p:par>
    </p:tnLst>
  </p:timing>
  <p:hf hdr="0" ftr="0" dt="0"/>
  <p:txStyles>
    <p:titleStyle>
      <a:lvl1pPr algn="l" rtl="0" eaLnBrk="0" fontAlgn="base" hangingPunct="0">
        <a:spcBef>
          <a:spcPct val="0"/>
        </a:spcBef>
        <a:spcAft>
          <a:spcPct val="0"/>
        </a:spcAft>
        <a:defRPr sz="2400">
          <a:solidFill>
            <a:srgbClr val="000000"/>
          </a:solidFill>
          <a:latin typeface="+mj-lt"/>
          <a:ea typeface="+mj-ea"/>
          <a:cs typeface="+mj-cs"/>
        </a:defRPr>
      </a:lvl1pPr>
      <a:lvl2pPr algn="l" rtl="0" eaLnBrk="0" fontAlgn="base" hangingPunct="0">
        <a:spcBef>
          <a:spcPct val="0"/>
        </a:spcBef>
        <a:spcAft>
          <a:spcPct val="0"/>
        </a:spcAft>
        <a:defRPr sz="2400">
          <a:solidFill>
            <a:srgbClr val="000000"/>
          </a:solidFill>
          <a:latin typeface="Arial" charset="0"/>
          <a:cs typeface="Arial" charset="0"/>
        </a:defRPr>
      </a:lvl2pPr>
      <a:lvl3pPr algn="l" rtl="0" eaLnBrk="0" fontAlgn="base" hangingPunct="0">
        <a:spcBef>
          <a:spcPct val="0"/>
        </a:spcBef>
        <a:spcAft>
          <a:spcPct val="0"/>
        </a:spcAft>
        <a:defRPr sz="2400">
          <a:solidFill>
            <a:srgbClr val="000000"/>
          </a:solidFill>
          <a:latin typeface="Arial" charset="0"/>
          <a:cs typeface="Arial" charset="0"/>
        </a:defRPr>
      </a:lvl3pPr>
      <a:lvl4pPr algn="l" rtl="0" eaLnBrk="0" fontAlgn="base" hangingPunct="0">
        <a:spcBef>
          <a:spcPct val="0"/>
        </a:spcBef>
        <a:spcAft>
          <a:spcPct val="0"/>
        </a:spcAft>
        <a:defRPr sz="2400">
          <a:solidFill>
            <a:srgbClr val="000000"/>
          </a:solidFill>
          <a:latin typeface="Arial" charset="0"/>
          <a:cs typeface="Arial" charset="0"/>
        </a:defRPr>
      </a:lvl4pPr>
      <a:lvl5pPr algn="l" rtl="0" eaLnBrk="0" fontAlgn="base" hangingPunct="0">
        <a:spcBef>
          <a:spcPct val="0"/>
        </a:spcBef>
        <a:spcAft>
          <a:spcPct val="0"/>
        </a:spcAft>
        <a:defRPr sz="2400">
          <a:solidFill>
            <a:srgbClr val="000000"/>
          </a:solidFill>
          <a:latin typeface="Arial" charset="0"/>
          <a:cs typeface="Arial" charset="0"/>
        </a:defRPr>
      </a:lvl5pPr>
      <a:lvl6pPr marL="457200" algn="l" rtl="0" fontAlgn="base">
        <a:spcBef>
          <a:spcPct val="0"/>
        </a:spcBef>
        <a:spcAft>
          <a:spcPct val="0"/>
        </a:spcAft>
        <a:defRPr sz="2400">
          <a:solidFill>
            <a:srgbClr val="000000"/>
          </a:solidFill>
          <a:latin typeface="Arial" charset="0"/>
          <a:cs typeface="Arial" charset="0"/>
        </a:defRPr>
      </a:lvl6pPr>
      <a:lvl7pPr marL="914400" algn="l" rtl="0" fontAlgn="base">
        <a:spcBef>
          <a:spcPct val="0"/>
        </a:spcBef>
        <a:spcAft>
          <a:spcPct val="0"/>
        </a:spcAft>
        <a:defRPr sz="2400">
          <a:solidFill>
            <a:srgbClr val="000000"/>
          </a:solidFill>
          <a:latin typeface="Arial" charset="0"/>
          <a:cs typeface="Arial" charset="0"/>
        </a:defRPr>
      </a:lvl7pPr>
      <a:lvl8pPr marL="1371600" algn="l" rtl="0" fontAlgn="base">
        <a:spcBef>
          <a:spcPct val="0"/>
        </a:spcBef>
        <a:spcAft>
          <a:spcPct val="0"/>
        </a:spcAft>
        <a:defRPr sz="2400">
          <a:solidFill>
            <a:srgbClr val="000000"/>
          </a:solidFill>
          <a:latin typeface="Arial" charset="0"/>
          <a:cs typeface="Arial" charset="0"/>
        </a:defRPr>
      </a:lvl8pPr>
      <a:lvl9pPr marL="1828800" algn="l" rtl="0" fontAlgn="base">
        <a:spcBef>
          <a:spcPct val="0"/>
        </a:spcBef>
        <a:spcAft>
          <a:spcPct val="0"/>
        </a:spcAft>
        <a:defRPr sz="2400">
          <a:solidFill>
            <a:srgbClr val="000000"/>
          </a:solidFill>
          <a:latin typeface="Arial" charset="0"/>
          <a:cs typeface="Arial" charset="0"/>
        </a:defRPr>
      </a:lvl9pPr>
    </p:titleStyle>
    <p:bodyStyle>
      <a:lvl1pPr marL="228600" indent="-228600" algn="l" rtl="0" eaLnBrk="0" fontAlgn="base" hangingPunct="0">
        <a:spcBef>
          <a:spcPct val="75000"/>
        </a:spcBef>
        <a:spcAft>
          <a:spcPct val="0"/>
        </a:spcAft>
        <a:buClr>
          <a:srgbClr val="333333"/>
        </a:buClr>
        <a:buFont typeface="Wingdings 2" pitchFamily="18" charset="2"/>
        <a:buChar char=""/>
        <a:defRPr>
          <a:solidFill>
            <a:srgbClr val="333333"/>
          </a:solidFill>
          <a:latin typeface="+mn-lt"/>
          <a:ea typeface="+mn-ea"/>
          <a:cs typeface="+mn-cs"/>
        </a:defRPr>
      </a:lvl1pPr>
      <a:lvl2pPr marL="455613" indent="-225425" algn="l" rtl="0" eaLnBrk="0" fontAlgn="base" hangingPunct="0">
        <a:spcBef>
          <a:spcPct val="25000"/>
        </a:spcBef>
        <a:spcAft>
          <a:spcPct val="0"/>
        </a:spcAft>
        <a:buClr>
          <a:srgbClr val="333333"/>
        </a:buClr>
        <a:buFont typeface="Arial" charset="0"/>
        <a:buChar char="–"/>
        <a:defRPr>
          <a:solidFill>
            <a:srgbClr val="333333"/>
          </a:solidFill>
          <a:latin typeface="+mn-lt"/>
          <a:cs typeface="+mn-cs"/>
        </a:defRPr>
      </a:lvl2pPr>
      <a:lvl3pPr marL="684213" indent="-227013" algn="l" rtl="0" eaLnBrk="0" fontAlgn="base" hangingPunct="0">
        <a:spcBef>
          <a:spcPct val="25000"/>
        </a:spcBef>
        <a:spcAft>
          <a:spcPct val="0"/>
        </a:spcAft>
        <a:buClr>
          <a:srgbClr val="333333"/>
        </a:buClr>
        <a:buFont typeface="Wingdings" pitchFamily="2" charset="2"/>
        <a:buChar char="§"/>
        <a:defRPr>
          <a:solidFill>
            <a:srgbClr val="333333"/>
          </a:solidFill>
          <a:latin typeface="+mn-lt"/>
          <a:cs typeface="+mn-cs"/>
        </a:defRPr>
      </a:lvl3pPr>
      <a:lvl4pPr marL="912813" indent="-227013" algn="l" rtl="0" eaLnBrk="0" fontAlgn="base" hangingPunct="0">
        <a:spcBef>
          <a:spcPct val="25000"/>
        </a:spcBef>
        <a:spcAft>
          <a:spcPct val="0"/>
        </a:spcAft>
        <a:buClr>
          <a:srgbClr val="333333"/>
        </a:buClr>
        <a:buFont typeface="Wingdings 2" pitchFamily="18" charset="2"/>
        <a:buChar char=""/>
        <a:defRPr>
          <a:solidFill>
            <a:srgbClr val="333333"/>
          </a:solidFill>
          <a:latin typeface="+mn-lt"/>
          <a:cs typeface="+mn-cs"/>
        </a:defRPr>
      </a:lvl4pPr>
      <a:lvl5pPr marL="1141413" indent="-227013" algn="l" rtl="0" eaLnBrk="0" fontAlgn="base" hangingPunct="0">
        <a:spcBef>
          <a:spcPct val="25000"/>
        </a:spcBef>
        <a:spcAft>
          <a:spcPct val="0"/>
        </a:spcAft>
        <a:buClr>
          <a:srgbClr val="333333"/>
        </a:buClr>
        <a:buFont typeface="Arial" charset="0"/>
        <a:buChar char="–"/>
        <a:defRPr>
          <a:solidFill>
            <a:srgbClr val="333333"/>
          </a:solidFill>
          <a:latin typeface="+mn-lt"/>
          <a:cs typeface="+mn-cs"/>
        </a:defRPr>
      </a:lvl5pPr>
      <a:lvl6pPr marL="1598613" indent="-227013" algn="l" rtl="0" fontAlgn="base">
        <a:spcBef>
          <a:spcPct val="25000"/>
        </a:spcBef>
        <a:spcAft>
          <a:spcPct val="0"/>
        </a:spcAft>
        <a:buClr>
          <a:srgbClr val="333333"/>
        </a:buClr>
        <a:buFont typeface="Arial" charset="0"/>
        <a:buChar char="–"/>
        <a:defRPr>
          <a:solidFill>
            <a:srgbClr val="333333"/>
          </a:solidFill>
          <a:latin typeface="+mn-lt"/>
          <a:cs typeface="+mn-cs"/>
        </a:defRPr>
      </a:lvl6pPr>
      <a:lvl7pPr marL="2055813" indent="-227013" algn="l" rtl="0" fontAlgn="base">
        <a:spcBef>
          <a:spcPct val="25000"/>
        </a:spcBef>
        <a:spcAft>
          <a:spcPct val="0"/>
        </a:spcAft>
        <a:buClr>
          <a:srgbClr val="333333"/>
        </a:buClr>
        <a:buFont typeface="Arial" charset="0"/>
        <a:buChar char="–"/>
        <a:defRPr>
          <a:solidFill>
            <a:srgbClr val="333333"/>
          </a:solidFill>
          <a:latin typeface="+mn-lt"/>
          <a:cs typeface="+mn-cs"/>
        </a:defRPr>
      </a:lvl7pPr>
      <a:lvl8pPr marL="2513013" indent="-227013" algn="l" rtl="0" fontAlgn="base">
        <a:spcBef>
          <a:spcPct val="25000"/>
        </a:spcBef>
        <a:spcAft>
          <a:spcPct val="0"/>
        </a:spcAft>
        <a:buClr>
          <a:srgbClr val="333333"/>
        </a:buClr>
        <a:buFont typeface="Arial" charset="0"/>
        <a:buChar char="–"/>
        <a:defRPr>
          <a:solidFill>
            <a:srgbClr val="333333"/>
          </a:solidFill>
          <a:latin typeface="+mn-lt"/>
          <a:cs typeface="+mn-cs"/>
        </a:defRPr>
      </a:lvl8pPr>
      <a:lvl9pPr marL="2970213" indent="-227013" algn="l" rtl="0" fontAlgn="base">
        <a:spcBef>
          <a:spcPct val="25000"/>
        </a:spcBef>
        <a:spcAft>
          <a:spcPct val="0"/>
        </a:spcAft>
        <a:buClr>
          <a:srgbClr val="333333"/>
        </a:buClr>
        <a:buFont typeface="Arial" charset="0"/>
        <a:buChar char="–"/>
        <a:defRPr>
          <a:solidFill>
            <a:srgbClr val="333333"/>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gif"/></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3" Type="http://schemas.openxmlformats.org/officeDocument/2006/relationships/hyperlink" Target="http://hyperphysics.phy-astr.gsu.edu/hbase/solids/trans.html" TargetMode="External"/><Relationship Id="rId7"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hyperlink" Target="http://www.ibiblio.org/kuphaldt/electricCircuits/Semi/SEMI_2.html" TargetMode="External"/><Relationship Id="rId4" Type="http://schemas.openxmlformats.org/officeDocument/2006/relationships/hyperlink" Target="http://www.talkingelectronics.com/projects/200TrCcts/200TrCcts.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1.gif"/><Relationship Id="rId5" Type="http://schemas.openxmlformats.org/officeDocument/2006/relationships/image" Target="../media/image30.gif"/><Relationship Id="rId4" Type="http://schemas.openxmlformats.org/officeDocument/2006/relationships/image" Target="../media/image29.gif"/></Relationships>
</file>

<file path=ppt/slides/_rels/slide17.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jpeg"/></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cdn.sparkfun.com/assets/4/a/e/6/f/51c9c988ce395fab0e000000.png"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hyperlink" Target="https://learn.sparkfun.com/tutorials/how-to-use-a-multimeter-retired-tagged-by-internet-as-malwar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47.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2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hyperlink" Target="https://cdn.sparkfun.com/assets/e/7/6/3/c/511968d9ce395f7c54000000.png"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cdn.sparkfun.com/assets/0/5/9/0/8/513901dfce395f671a000000.jpg"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4.jpeg"/><Relationship Id="rId4" Type="http://schemas.openxmlformats.org/officeDocument/2006/relationships/hyperlink" Target="http://en.wikipedia.org/wiki/Pull-up_resistor"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6.gi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8.gi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www.tomsitpro.com/articles/flash-data-center-advantages,2-744-2.html"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hyperlink" Target="http://www.tomsitpro.com/articles/flash-data-center-advantages,2-744-2.html"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5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5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72.jpeg"/></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sz="quarter" idx="1"/>
          </p:nvPr>
        </p:nvSpPr>
        <p:spPr/>
        <p:txBody>
          <a:bodyPr/>
          <a:lstStyle/>
          <a:p>
            <a:r>
              <a:rPr lang="en-US" dirty="0" smtClean="0"/>
              <a:t>Automotive product</a:t>
            </a:r>
            <a:endParaRPr lang="en-US" dirty="0"/>
          </a:p>
        </p:txBody>
      </p:sp>
      <p:sp>
        <p:nvSpPr>
          <p:cNvPr id="2" name="Title 1"/>
          <p:cNvSpPr>
            <a:spLocks noGrp="1"/>
          </p:cNvSpPr>
          <p:nvPr>
            <p:ph type="ctrTitle" sz="quarter"/>
          </p:nvPr>
        </p:nvSpPr>
        <p:spPr/>
        <p:txBody>
          <a:bodyPr/>
          <a:lstStyle/>
          <a:p>
            <a:r>
              <a:rPr lang="en-US" dirty="0" smtClean="0"/>
              <a:t>Basic electronics for embedded SW engineers</a:t>
            </a:r>
            <a:br>
              <a:rPr lang="en-US" dirty="0" smtClean="0"/>
            </a:br>
            <a:endParaRPr lang="en-US" sz="800" dirty="0"/>
          </a:p>
        </p:txBody>
      </p:sp>
      <p:sp>
        <p:nvSpPr>
          <p:cNvPr id="4" name="Rectangle 3"/>
          <p:cNvSpPr/>
          <p:nvPr/>
        </p:nvSpPr>
        <p:spPr>
          <a:xfrm>
            <a:off x="0" y="6488668"/>
            <a:ext cx="1308371" cy="369332"/>
          </a:xfrm>
          <a:prstGeom prst="rect">
            <a:avLst/>
          </a:prstGeom>
        </p:spPr>
        <p:txBody>
          <a:bodyPr wrap="none">
            <a:spAutoFit/>
          </a:bodyPr>
          <a:lstStyle/>
          <a:p>
            <a:r>
              <a:rPr lang="en-US" sz="900" dirty="0" smtClean="0">
                <a:solidFill>
                  <a:schemeClr val="bg1"/>
                </a:solidFill>
              </a:rPr>
              <a:t>By </a:t>
            </a:r>
            <a:r>
              <a:rPr lang="en-US" sz="900" dirty="0" err="1" smtClean="0">
                <a:solidFill>
                  <a:schemeClr val="bg1"/>
                </a:solidFill>
              </a:rPr>
              <a:t>I.Ivanov</a:t>
            </a:r>
            <a:r>
              <a:rPr lang="en-US" sz="900" dirty="0" smtClean="0">
                <a:solidFill>
                  <a:schemeClr val="bg1"/>
                </a:solidFill>
              </a:rPr>
              <a:t> Sep,2015</a:t>
            </a:r>
          </a:p>
          <a:p>
            <a:r>
              <a:rPr lang="en-US" sz="900" dirty="0" smtClean="0">
                <a:solidFill>
                  <a:schemeClr val="bg1"/>
                </a:solidFill>
              </a:rPr>
              <a:t>iivanov@visteon.com</a:t>
            </a:r>
            <a:endParaRPr lang="en-US" sz="900" dirty="0">
              <a:solidFill>
                <a:schemeClr val="bg1"/>
              </a:solidFill>
            </a:endParaRPr>
          </a:p>
        </p:txBody>
      </p:sp>
    </p:spTree>
    <p:extLst>
      <p:ext uri="{BB962C8B-B14F-4D97-AF65-F5344CB8AC3E}">
        <p14:creationId xmlns:p14="http://schemas.microsoft.com/office/powerpoint/2010/main" xmlns="" val="41995615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00000"/>
              </a:lnSpc>
            </a:pPr>
            <a:r>
              <a:rPr lang="en-US" sz="2800" dirty="0" smtClean="0">
                <a:solidFill>
                  <a:schemeClr val="accent6">
                    <a:lumMod val="75000"/>
                  </a:schemeClr>
                </a:solidFill>
              </a:rPr>
              <a:t>Electronic components &amp; Electrical machines</a:t>
            </a:r>
          </a:p>
        </p:txBody>
      </p:sp>
      <p:sp>
        <p:nvSpPr>
          <p:cNvPr id="2" name="Slide Number Placeholder 1"/>
          <p:cNvSpPr>
            <a:spLocks noGrp="1"/>
          </p:cNvSpPr>
          <p:nvPr>
            <p:ph type="sldNum" sz="quarter" idx="10"/>
          </p:nvPr>
        </p:nvSpPr>
        <p:spPr/>
        <p:txBody>
          <a:bodyPr/>
          <a:lstStyle/>
          <a:p>
            <a:pPr>
              <a:defRPr/>
            </a:pPr>
            <a:r>
              <a:rPr lang="en-US" smtClean="0">
                <a:solidFill>
                  <a:srgbClr val="969696"/>
                </a:solidFill>
              </a:rPr>
              <a:t>Page </a:t>
            </a:r>
            <a:fld id="{52FA82AE-F571-4DB8-B1F2-0BD6296CA4F4}" type="slidenum">
              <a:rPr lang="en-US" smtClean="0">
                <a:solidFill>
                  <a:srgbClr val="969696"/>
                </a:solidFill>
              </a:rPr>
              <a:pPr>
                <a:defRPr/>
              </a:pPr>
              <a:t>10</a:t>
            </a:fld>
            <a:endParaRPr lang="en-US" dirty="0">
              <a:solidFill>
                <a:srgbClr val="969696"/>
              </a:solidFill>
            </a:endParaRPr>
          </a:p>
        </p:txBody>
      </p:sp>
      <p:sp>
        <p:nvSpPr>
          <p:cNvPr id="26625" name="Rectangle 1"/>
          <p:cNvSpPr>
            <a:spLocks noChangeArrowheads="1"/>
          </p:cNvSpPr>
          <p:nvPr/>
        </p:nvSpPr>
        <p:spPr bwMode="auto">
          <a:xfrm>
            <a:off x="152400" y="752639"/>
            <a:ext cx="4227311" cy="41088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742950" lvl="1" indent="-285750">
              <a:lnSpc>
                <a:spcPct val="115000"/>
              </a:lnSpc>
              <a:spcAft>
                <a:spcPts val="0"/>
              </a:spcAft>
              <a:buFont typeface="Times New Roman"/>
              <a:buChar char="•"/>
              <a:tabLst>
                <a:tab pos="914400" algn="l"/>
              </a:tabLst>
            </a:pPr>
            <a:r>
              <a:rPr lang="en-US" b="1" i="1" dirty="0" smtClean="0">
                <a:solidFill>
                  <a:schemeClr val="accent6">
                    <a:lumMod val="75000"/>
                  </a:schemeClr>
                </a:solidFill>
                <a:latin typeface="Calibri"/>
                <a:ea typeface="Calibri"/>
                <a:cs typeface="Times New Roman"/>
              </a:rPr>
              <a:t>Passive components -</a:t>
            </a:r>
            <a:r>
              <a:rPr lang="en-US" dirty="0" smtClean="0">
                <a:solidFill>
                  <a:schemeClr val="accent6">
                    <a:lumMod val="75000"/>
                  </a:schemeClr>
                </a:solidFill>
                <a:latin typeface="Calibri"/>
                <a:ea typeface="Calibri"/>
                <a:cs typeface="Times New Roman"/>
              </a:rPr>
              <a:t> </a:t>
            </a:r>
            <a:r>
              <a:rPr lang="en-US" b="1" i="1" dirty="0" smtClean="0">
                <a:solidFill>
                  <a:schemeClr val="accent6">
                    <a:lumMod val="75000"/>
                  </a:schemeClr>
                </a:solidFill>
                <a:latin typeface="Calibri"/>
                <a:ea typeface="Calibri"/>
                <a:cs typeface="Times New Roman"/>
              </a:rPr>
              <a:t>Inductors (L)</a:t>
            </a:r>
            <a:endParaRPr lang="en-US" dirty="0" smtClean="0">
              <a:solidFill>
                <a:schemeClr val="accent6">
                  <a:lumMod val="75000"/>
                </a:schemeClr>
              </a:solidFill>
              <a:latin typeface="Calibri"/>
              <a:ea typeface="Calibri"/>
              <a:cs typeface="Times New Roman"/>
            </a:endParaRPr>
          </a:p>
        </p:txBody>
      </p:sp>
      <p:sp>
        <p:nvSpPr>
          <p:cNvPr id="46082" name="AutoShape 2" descr="https://encrypted-tbn1.gstatic.com/images?q=tbn:ANd9GcSDl8l8gmNFTEZTZVBfKjOpEGSQ9gDHUnohbI1SXKTfdBLnVlaV"/>
          <p:cNvSpPr>
            <a:spLocks noChangeAspect="1" noChangeArrowheads="1"/>
          </p:cNvSpPr>
          <p:nvPr/>
        </p:nvSpPr>
        <p:spPr bwMode="auto">
          <a:xfrm>
            <a:off x="155575" y="-623888"/>
            <a:ext cx="2362200" cy="131445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8130" name="Picture 2" descr="http://www.bourns.com/images/News/bourns_ic1474_auto_power_inductor_pr.jpg?sfvrsn=0"/>
          <p:cNvPicPr>
            <a:picLocks noChangeAspect="1" noChangeArrowheads="1"/>
          </p:cNvPicPr>
          <p:nvPr/>
        </p:nvPicPr>
        <p:blipFill>
          <a:blip r:embed="rId3" cstate="print"/>
          <a:srcRect/>
          <a:stretch>
            <a:fillRect/>
          </a:stretch>
        </p:blipFill>
        <p:spPr bwMode="auto">
          <a:xfrm>
            <a:off x="4724400" y="1828800"/>
            <a:ext cx="3810000" cy="2040059"/>
          </a:xfrm>
          <a:prstGeom prst="rect">
            <a:avLst/>
          </a:prstGeom>
          <a:noFill/>
        </p:spPr>
      </p:pic>
      <p:sp>
        <p:nvSpPr>
          <p:cNvPr id="7" name="Rectangle 6"/>
          <p:cNvSpPr/>
          <p:nvPr/>
        </p:nvSpPr>
        <p:spPr>
          <a:xfrm>
            <a:off x="381000" y="1219200"/>
            <a:ext cx="4097725" cy="2092881"/>
          </a:xfrm>
          <a:prstGeom prst="rect">
            <a:avLst/>
          </a:prstGeom>
        </p:spPr>
        <p:txBody>
          <a:bodyPr wrap="none">
            <a:spAutoFit/>
          </a:bodyPr>
          <a:lstStyle/>
          <a:p>
            <a:pPr marL="0" lvl="2">
              <a:spcAft>
                <a:spcPts val="0"/>
              </a:spcAft>
              <a:buFont typeface="Times New Roman"/>
              <a:buChar char="•"/>
              <a:tabLst>
                <a:tab pos="1371600" algn="l"/>
              </a:tabLst>
            </a:pPr>
            <a:r>
              <a:rPr lang="en-US" dirty="0" smtClean="0">
                <a:latin typeface="Calibri"/>
                <a:ea typeface="Calibri"/>
                <a:cs typeface="Times New Roman"/>
              </a:rPr>
              <a:t>The unit for Inductance is Henry (H)</a:t>
            </a:r>
          </a:p>
          <a:p>
            <a:pPr marL="0" lvl="2">
              <a:spcAft>
                <a:spcPts val="0"/>
              </a:spcAft>
              <a:tabLst>
                <a:tab pos="1371600" algn="l"/>
              </a:tabLst>
            </a:pPr>
            <a:endParaRPr lang="en-US" sz="2800" dirty="0" smtClean="0">
              <a:latin typeface="Calibri"/>
              <a:ea typeface="Calibri"/>
              <a:cs typeface="Times New Roman"/>
            </a:endParaRPr>
          </a:p>
          <a:p>
            <a:pPr marL="0" lvl="2">
              <a:spcAft>
                <a:spcPts val="0"/>
              </a:spcAft>
              <a:buFont typeface="Times New Roman"/>
              <a:buChar char="•"/>
              <a:tabLst>
                <a:tab pos="1371600" algn="l"/>
              </a:tabLst>
            </a:pPr>
            <a:r>
              <a:rPr lang="en-US" dirty="0" smtClean="0">
                <a:latin typeface="Calibri"/>
                <a:ea typeface="Calibri"/>
                <a:cs typeface="Times New Roman"/>
              </a:rPr>
              <a:t>1H=1000nH =1 000 000 </a:t>
            </a:r>
            <a:r>
              <a:rPr lang="en-US" dirty="0" err="1" smtClean="0">
                <a:latin typeface="Calibri"/>
                <a:ea typeface="Calibri"/>
                <a:cs typeface="Times New Roman"/>
              </a:rPr>
              <a:t>uH</a:t>
            </a:r>
            <a:r>
              <a:rPr lang="en-US" dirty="0" smtClean="0">
                <a:latin typeface="Calibri"/>
                <a:ea typeface="Calibri"/>
                <a:cs typeface="Times New Roman"/>
              </a:rPr>
              <a:t> (micro, </a:t>
            </a:r>
            <a:r>
              <a:rPr lang="en-US" dirty="0" err="1" smtClean="0">
                <a:latin typeface="Calibri"/>
                <a:ea typeface="Calibri"/>
                <a:cs typeface="Times New Roman"/>
              </a:rPr>
              <a:t>nano</a:t>
            </a:r>
            <a:r>
              <a:rPr lang="en-US" dirty="0" smtClean="0">
                <a:latin typeface="Calibri"/>
                <a:ea typeface="Calibri"/>
                <a:cs typeface="Times New Roman"/>
              </a:rPr>
              <a:t>)</a:t>
            </a:r>
          </a:p>
          <a:p>
            <a:pPr marL="0" lvl="2">
              <a:spcAft>
                <a:spcPts val="0"/>
              </a:spcAft>
              <a:buFont typeface="Times New Roman"/>
              <a:buChar char="•"/>
              <a:tabLst>
                <a:tab pos="1371600" algn="l"/>
              </a:tabLst>
            </a:pPr>
            <a:endParaRPr lang="en-US" dirty="0" smtClean="0">
              <a:latin typeface="Calibri"/>
              <a:ea typeface="Calibri"/>
              <a:cs typeface="Times New Roman"/>
            </a:endParaRPr>
          </a:p>
          <a:p>
            <a:pPr marL="0" lvl="2">
              <a:spcAft>
                <a:spcPts val="0"/>
              </a:spcAft>
              <a:tabLst>
                <a:tab pos="1371600" algn="l"/>
              </a:tabLst>
            </a:pPr>
            <a:endParaRPr lang="en-US" baseline="30000" dirty="0" smtClean="0">
              <a:latin typeface="Calibri"/>
              <a:ea typeface="Calibri"/>
              <a:cs typeface="Times New Roman"/>
            </a:endParaRPr>
          </a:p>
          <a:p>
            <a:pPr marL="0" lvl="2">
              <a:spcAft>
                <a:spcPts val="0"/>
              </a:spcAft>
              <a:buFont typeface="Times New Roman"/>
              <a:buChar char="•"/>
              <a:tabLst>
                <a:tab pos="1371600" algn="l"/>
              </a:tabLst>
            </a:pPr>
            <a:r>
              <a:rPr lang="en-US" dirty="0" smtClean="0">
                <a:latin typeface="Calibri"/>
                <a:ea typeface="Calibri"/>
                <a:cs typeface="Times New Roman"/>
              </a:rPr>
              <a:t>What do we need inductors for ???</a:t>
            </a:r>
          </a:p>
          <a:p>
            <a:pPr marL="0" lvl="2">
              <a:spcAft>
                <a:spcPts val="0"/>
              </a:spcAft>
              <a:tabLst>
                <a:tab pos="1371600" algn="l"/>
              </a:tabLst>
            </a:pPr>
            <a:endParaRPr lang="en-US" dirty="0" smtClean="0">
              <a:latin typeface="Calibri"/>
              <a:ea typeface="Calibri"/>
              <a:cs typeface="Times New Roman"/>
            </a:endParaRPr>
          </a:p>
        </p:txBody>
      </p:sp>
      <p:sp>
        <p:nvSpPr>
          <p:cNvPr id="8" name="TextBox 7"/>
          <p:cNvSpPr txBox="1"/>
          <p:nvPr/>
        </p:nvSpPr>
        <p:spPr>
          <a:xfrm>
            <a:off x="533400" y="3810000"/>
            <a:ext cx="8382000" cy="2462213"/>
          </a:xfrm>
          <a:prstGeom prst="rect">
            <a:avLst/>
          </a:prstGeom>
          <a:noFill/>
        </p:spPr>
        <p:txBody>
          <a:bodyPr wrap="square" rtlCol="0">
            <a:spAutoFit/>
          </a:bodyPr>
          <a:lstStyle/>
          <a:p>
            <a:r>
              <a:rPr lang="en-US" sz="1400" i="1" dirty="0" smtClean="0"/>
              <a:t>Inductance:</a:t>
            </a:r>
          </a:p>
          <a:p>
            <a:r>
              <a:rPr lang="en-US" sz="1400" i="1" dirty="0" smtClean="0"/>
              <a:t>When current flows through a conductor, a magnetic field is formed outside of the conductor.</a:t>
            </a:r>
          </a:p>
          <a:p>
            <a:r>
              <a:rPr lang="en-US" sz="1400" i="1" dirty="0" smtClean="0"/>
              <a:t>The current direction determines the direction of the magnetic field. </a:t>
            </a:r>
          </a:p>
          <a:p>
            <a:endParaRPr lang="en-US" sz="1400" i="1" dirty="0" smtClean="0"/>
          </a:p>
          <a:p>
            <a:r>
              <a:rPr lang="en-US" sz="1400" i="1" dirty="0" smtClean="0"/>
              <a:t>Inductance is the property of an electric circuit by virtue of which a varying current induces an electromotive force in that circuit or in a neighboring circuit. We know from our previous discussion that magnetic lines of force surround the outside of a conductor when current flows. With an ac circuit, the voltage is constantly changing direction and the magnetic lines of force are constantly moving in and out from the conductor.</a:t>
            </a:r>
          </a:p>
          <a:p>
            <a:r>
              <a:rPr lang="en-US" sz="1400" i="1" dirty="0" smtClean="0"/>
              <a:t> In any conductor, an expanding or collapsing magnetic field will cut across the conductor and induce</a:t>
            </a:r>
          </a:p>
          <a:p>
            <a:r>
              <a:rPr lang="en-US" sz="1400" i="1" dirty="0" smtClean="0"/>
              <a:t>a voltage in the conductor that opposes the applied voltage.</a:t>
            </a:r>
            <a:endParaRPr lang="en-US" sz="1400" i="1"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7" descr="http://3.bp.blogspot.com/-n-wzr0BsO7s/URTvR8t0BvI/AAAAAAAAChM/WtvQGYRBZlE/s1600/ideal.gif"/>
          <p:cNvPicPr>
            <a:picLocks noChangeAspect="1" noChangeArrowheads="1"/>
          </p:cNvPicPr>
          <p:nvPr/>
        </p:nvPicPr>
        <p:blipFill>
          <a:blip r:embed="rId3" cstate="print"/>
          <a:srcRect/>
          <a:stretch>
            <a:fillRect/>
          </a:stretch>
        </p:blipFill>
        <p:spPr bwMode="auto">
          <a:xfrm>
            <a:off x="1828800" y="4419600"/>
            <a:ext cx="2743201" cy="1981200"/>
          </a:xfrm>
          <a:prstGeom prst="rect">
            <a:avLst/>
          </a:prstGeom>
          <a:noFill/>
        </p:spPr>
      </p:pic>
      <p:sp>
        <p:nvSpPr>
          <p:cNvPr id="3" name="Title 2"/>
          <p:cNvSpPr>
            <a:spLocks noGrp="1"/>
          </p:cNvSpPr>
          <p:nvPr>
            <p:ph type="title"/>
          </p:nvPr>
        </p:nvSpPr>
        <p:spPr/>
        <p:txBody>
          <a:bodyPr/>
          <a:lstStyle/>
          <a:p>
            <a:pPr>
              <a:lnSpc>
                <a:spcPct val="100000"/>
              </a:lnSpc>
            </a:pPr>
            <a:r>
              <a:rPr lang="en-US" sz="2800" dirty="0" smtClean="0">
                <a:solidFill>
                  <a:schemeClr val="accent6">
                    <a:lumMod val="75000"/>
                  </a:schemeClr>
                </a:solidFill>
              </a:rPr>
              <a:t>Electronic components &amp; Electrical machines</a:t>
            </a:r>
          </a:p>
        </p:txBody>
      </p:sp>
      <p:sp>
        <p:nvSpPr>
          <p:cNvPr id="2" name="Slide Number Placeholder 1"/>
          <p:cNvSpPr>
            <a:spLocks noGrp="1"/>
          </p:cNvSpPr>
          <p:nvPr>
            <p:ph type="sldNum" sz="quarter" idx="10"/>
          </p:nvPr>
        </p:nvSpPr>
        <p:spPr/>
        <p:txBody>
          <a:bodyPr/>
          <a:lstStyle/>
          <a:p>
            <a:pPr>
              <a:defRPr/>
            </a:pPr>
            <a:r>
              <a:rPr lang="en-US" smtClean="0">
                <a:solidFill>
                  <a:srgbClr val="969696"/>
                </a:solidFill>
              </a:rPr>
              <a:t>Page </a:t>
            </a:r>
            <a:fld id="{52FA82AE-F571-4DB8-B1F2-0BD6296CA4F4}" type="slidenum">
              <a:rPr lang="en-US" smtClean="0">
                <a:solidFill>
                  <a:srgbClr val="969696"/>
                </a:solidFill>
              </a:rPr>
              <a:pPr>
                <a:defRPr/>
              </a:pPr>
              <a:t>11</a:t>
            </a:fld>
            <a:endParaRPr lang="en-US" dirty="0">
              <a:solidFill>
                <a:srgbClr val="969696"/>
              </a:solidFill>
            </a:endParaRPr>
          </a:p>
        </p:txBody>
      </p:sp>
      <p:sp>
        <p:nvSpPr>
          <p:cNvPr id="5" name="Rectangle 4"/>
          <p:cNvSpPr/>
          <p:nvPr/>
        </p:nvSpPr>
        <p:spPr>
          <a:xfrm>
            <a:off x="457200" y="914400"/>
            <a:ext cx="8229600" cy="1477328"/>
          </a:xfrm>
          <a:prstGeom prst="rect">
            <a:avLst/>
          </a:prstGeom>
        </p:spPr>
        <p:txBody>
          <a:bodyPr wrap="square">
            <a:spAutoFit/>
          </a:bodyPr>
          <a:lstStyle/>
          <a:p>
            <a:pPr marL="742950" lvl="1" indent="-285750">
              <a:spcAft>
                <a:spcPts val="0"/>
              </a:spcAft>
              <a:buFont typeface="Times New Roman"/>
              <a:buChar char="•"/>
              <a:tabLst>
                <a:tab pos="914400" algn="l"/>
              </a:tabLst>
            </a:pPr>
            <a:r>
              <a:rPr lang="en-US" b="1" i="1" dirty="0" smtClean="0">
                <a:solidFill>
                  <a:schemeClr val="accent6">
                    <a:lumMod val="75000"/>
                  </a:schemeClr>
                </a:solidFill>
                <a:latin typeface="Calibri"/>
                <a:ea typeface="Calibri"/>
                <a:cs typeface="Times New Roman"/>
              </a:rPr>
              <a:t>Semiconductor devices</a:t>
            </a:r>
            <a:endParaRPr lang="en-US" dirty="0" smtClean="0">
              <a:solidFill>
                <a:schemeClr val="accent6">
                  <a:lumMod val="75000"/>
                </a:schemeClr>
              </a:solidFill>
              <a:latin typeface="Calibri"/>
              <a:ea typeface="Calibri"/>
              <a:cs typeface="Times New Roman"/>
            </a:endParaRPr>
          </a:p>
          <a:p>
            <a:pPr marL="1143000" lvl="2" indent="-228600">
              <a:spcAft>
                <a:spcPts val="0"/>
              </a:spcAft>
              <a:buFont typeface="Times New Roman"/>
              <a:buChar char="•"/>
              <a:tabLst>
                <a:tab pos="1371600" algn="l"/>
              </a:tabLst>
            </a:pPr>
            <a:r>
              <a:rPr lang="en-US" dirty="0" smtClean="0">
                <a:solidFill>
                  <a:srgbClr val="D76A19"/>
                </a:solidFill>
                <a:latin typeface="Calibri"/>
                <a:ea typeface="Calibri"/>
                <a:cs typeface="Times New Roman"/>
              </a:rPr>
              <a:t>Diodes and LEDs</a:t>
            </a:r>
          </a:p>
          <a:p>
            <a:pPr marL="1143000" lvl="2" indent="-228600">
              <a:spcAft>
                <a:spcPts val="0"/>
              </a:spcAft>
              <a:buFont typeface="Times New Roman"/>
              <a:buChar char="•"/>
              <a:tabLst>
                <a:tab pos="1371600" algn="l"/>
              </a:tabLst>
            </a:pPr>
            <a:r>
              <a:rPr lang="en-US" dirty="0" smtClean="0">
                <a:latin typeface="Calibri"/>
                <a:ea typeface="Calibri"/>
                <a:cs typeface="Times New Roman"/>
              </a:rPr>
              <a:t>Diodes are semiconductor devices that have the property of letting current flow thru in only one direction. </a:t>
            </a:r>
          </a:p>
          <a:p>
            <a:pPr marL="1143000" lvl="2" indent="-228600">
              <a:spcAft>
                <a:spcPts val="0"/>
              </a:spcAft>
              <a:buFont typeface="Times New Roman"/>
              <a:buChar char="•"/>
              <a:tabLst>
                <a:tab pos="1371600" algn="l"/>
              </a:tabLst>
            </a:pPr>
            <a:r>
              <a:rPr lang="en-US" dirty="0" smtClean="0">
                <a:latin typeface="Calibri"/>
                <a:ea typeface="Calibri"/>
                <a:cs typeface="Times New Roman"/>
              </a:rPr>
              <a:t>They  don’t conduct when connected in reverse direction (almost </a:t>
            </a:r>
            <a:r>
              <a:rPr lang="en-US" dirty="0" smtClean="0">
                <a:latin typeface="Calibri"/>
                <a:ea typeface="Calibri"/>
                <a:cs typeface="Times New Roman"/>
                <a:sym typeface="Wingdings" pitchFamily="2" charset="2"/>
              </a:rPr>
              <a:t>)</a:t>
            </a:r>
            <a:r>
              <a:rPr lang="en-US" dirty="0" smtClean="0">
                <a:latin typeface="Calibri"/>
                <a:ea typeface="Calibri"/>
                <a:cs typeface="Times New Roman"/>
              </a:rPr>
              <a:t>.</a:t>
            </a:r>
            <a:endParaRPr lang="en-US" sz="2800" dirty="0" smtClean="0">
              <a:latin typeface="Calibri"/>
              <a:ea typeface="Calibri"/>
              <a:cs typeface="Times New Roman"/>
            </a:endParaRPr>
          </a:p>
        </p:txBody>
      </p:sp>
      <p:pic>
        <p:nvPicPr>
          <p:cNvPr id="12" name="Picture 2" descr="http://3.bp.blogspot.com/-jtZUG_RfLHY/T5VG0GnB71I/AAAAAAAAAXQ/2J6ZBtAFJhc/s1600/pndiode.gif"/>
          <p:cNvPicPr>
            <a:picLocks noChangeAspect="1" noChangeArrowheads="1" noCrop="1"/>
          </p:cNvPicPr>
          <p:nvPr/>
        </p:nvPicPr>
        <p:blipFill>
          <a:blip r:embed="rId4" cstate="print"/>
          <a:srcRect/>
          <a:stretch>
            <a:fillRect/>
          </a:stretch>
        </p:blipFill>
        <p:spPr bwMode="auto">
          <a:xfrm>
            <a:off x="5045190" y="4267200"/>
            <a:ext cx="3838232" cy="2057400"/>
          </a:xfrm>
          <a:prstGeom prst="rect">
            <a:avLst/>
          </a:prstGeom>
          <a:noFill/>
        </p:spPr>
      </p:pic>
      <p:pic>
        <p:nvPicPr>
          <p:cNvPr id="1026" name="Picture 2"/>
          <p:cNvPicPr>
            <a:picLocks noChangeAspect="1" noChangeArrowheads="1"/>
          </p:cNvPicPr>
          <p:nvPr/>
        </p:nvPicPr>
        <p:blipFill>
          <a:blip r:embed="rId5" cstate="print"/>
          <a:srcRect/>
          <a:stretch>
            <a:fillRect/>
          </a:stretch>
        </p:blipFill>
        <p:spPr bwMode="auto">
          <a:xfrm>
            <a:off x="1143000" y="2590800"/>
            <a:ext cx="3927837" cy="17002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00000"/>
              </a:lnSpc>
            </a:pPr>
            <a:r>
              <a:rPr lang="en-US" sz="2800" dirty="0" smtClean="0">
                <a:solidFill>
                  <a:schemeClr val="accent6">
                    <a:lumMod val="75000"/>
                  </a:schemeClr>
                </a:solidFill>
              </a:rPr>
              <a:t>Electronic components &amp; Electrical machines</a:t>
            </a:r>
          </a:p>
        </p:txBody>
      </p:sp>
      <p:sp>
        <p:nvSpPr>
          <p:cNvPr id="2" name="Slide Number Placeholder 1"/>
          <p:cNvSpPr>
            <a:spLocks noGrp="1"/>
          </p:cNvSpPr>
          <p:nvPr>
            <p:ph type="sldNum" sz="quarter" idx="10"/>
          </p:nvPr>
        </p:nvSpPr>
        <p:spPr/>
        <p:txBody>
          <a:bodyPr/>
          <a:lstStyle/>
          <a:p>
            <a:pPr>
              <a:defRPr/>
            </a:pPr>
            <a:r>
              <a:rPr lang="en-US" smtClean="0">
                <a:solidFill>
                  <a:srgbClr val="969696"/>
                </a:solidFill>
              </a:rPr>
              <a:t>Page </a:t>
            </a:r>
            <a:fld id="{52FA82AE-F571-4DB8-B1F2-0BD6296CA4F4}" type="slidenum">
              <a:rPr lang="en-US" smtClean="0">
                <a:solidFill>
                  <a:srgbClr val="969696"/>
                </a:solidFill>
              </a:rPr>
              <a:pPr>
                <a:defRPr/>
              </a:pPr>
              <a:t>12</a:t>
            </a:fld>
            <a:endParaRPr lang="en-US" dirty="0">
              <a:solidFill>
                <a:srgbClr val="969696"/>
              </a:solidFill>
            </a:endParaRPr>
          </a:p>
        </p:txBody>
      </p:sp>
      <p:sp>
        <p:nvSpPr>
          <p:cNvPr id="5" name="Rectangle 4"/>
          <p:cNvSpPr/>
          <p:nvPr/>
        </p:nvSpPr>
        <p:spPr>
          <a:xfrm>
            <a:off x="457200" y="914400"/>
            <a:ext cx="6705600" cy="1077218"/>
          </a:xfrm>
          <a:prstGeom prst="rect">
            <a:avLst/>
          </a:prstGeom>
        </p:spPr>
        <p:txBody>
          <a:bodyPr wrap="square">
            <a:spAutoFit/>
          </a:bodyPr>
          <a:lstStyle/>
          <a:p>
            <a:pPr marL="742950" lvl="1" indent="-285750">
              <a:spcAft>
                <a:spcPts val="0"/>
              </a:spcAft>
              <a:buFont typeface="Times New Roman"/>
              <a:buChar char="•"/>
              <a:tabLst>
                <a:tab pos="914400" algn="l"/>
              </a:tabLst>
            </a:pPr>
            <a:r>
              <a:rPr lang="en-US" b="1" i="1" dirty="0" smtClean="0">
                <a:solidFill>
                  <a:schemeClr val="accent6">
                    <a:lumMod val="75000"/>
                  </a:schemeClr>
                </a:solidFill>
                <a:latin typeface="Calibri"/>
                <a:ea typeface="Calibri"/>
                <a:cs typeface="Times New Roman"/>
              </a:rPr>
              <a:t>Semiconductor devices</a:t>
            </a:r>
            <a:endParaRPr lang="en-US" dirty="0" smtClean="0">
              <a:solidFill>
                <a:schemeClr val="accent6">
                  <a:lumMod val="75000"/>
                </a:schemeClr>
              </a:solidFill>
              <a:latin typeface="Calibri"/>
              <a:ea typeface="Calibri"/>
              <a:cs typeface="Times New Roman"/>
            </a:endParaRPr>
          </a:p>
          <a:p>
            <a:pPr marL="1143000" lvl="2" indent="-228600">
              <a:spcAft>
                <a:spcPts val="0"/>
              </a:spcAft>
              <a:buFont typeface="Times New Roman"/>
              <a:buChar char="•"/>
              <a:tabLst>
                <a:tab pos="1371600" algn="l"/>
              </a:tabLst>
            </a:pPr>
            <a:r>
              <a:rPr lang="en-US" dirty="0" smtClean="0">
                <a:solidFill>
                  <a:srgbClr val="D76A19"/>
                </a:solidFill>
                <a:latin typeface="Calibri"/>
                <a:ea typeface="Calibri"/>
                <a:cs typeface="Times New Roman"/>
              </a:rPr>
              <a:t>Diodes and LEDs – Some parameters</a:t>
            </a:r>
          </a:p>
          <a:p>
            <a:pPr marL="1600200" lvl="3" indent="-228600">
              <a:buFont typeface="Times New Roman"/>
              <a:buChar char="•"/>
              <a:tabLst>
                <a:tab pos="1371600" algn="l"/>
              </a:tabLst>
            </a:pPr>
            <a:r>
              <a:rPr lang="en-US" sz="1400" dirty="0" err="1" smtClean="0">
                <a:solidFill>
                  <a:srgbClr val="D76A19"/>
                </a:solidFill>
                <a:latin typeface="Calibri"/>
                <a:ea typeface="Calibri"/>
                <a:cs typeface="Times New Roman"/>
              </a:rPr>
              <a:t>Vr</a:t>
            </a:r>
            <a:r>
              <a:rPr lang="en-US" sz="1400" dirty="0" smtClean="0">
                <a:solidFill>
                  <a:srgbClr val="D76A19"/>
                </a:solidFill>
                <a:latin typeface="Calibri"/>
                <a:ea typeface="Calibri"/>
                <a:cs typeface="Times New Roman"/>
              </a:rPr>
              <a:t> max - allowed reverse (breakdown) voltage</a:t>
            </a:r>
          </a:p>
          <a:p>
            <a:pPr marL="1600200" lvl="3" indent="-228600">
              <a:buFont typeface="Times New Roman"/>
              <a:buChar char="•"/>
              <a:tabLst>
                <a:tab pos="1371600" algn="l"/>
              </a:tabLst>
            </a:pPr>
            <a:r>
              <a:rPr lang="en-US" sz="1400" dirty="0" smtClean="0">
                <a:solidFill>
                  <a:srgbClr val="D76A19"/>
                </a:solidFill>
                <a:latin typeface="Calibri"/>
                <a:ea typeface="Calibri"/>
                <a:cs typeface="Times New Roman"/>
              </a:rPr>
              <a:t>If max – maximum current in forward direction</a:t>
            </a:r>
          </a:p>
        </p:txBody>
      </p:sp>
      <p:pic>
        <p:nvPicPr>
          <p:cNvPr id="26633" name="Picture 9" descr="https://upload.wikimedia.org/wikipedia/commons/thumb/2/2a/Diode_current_wiki.png/1024px-Diode_current_wiki.png"/>
          <p:cNvPicPr>
            <a:picLocks noChangeAspect="1" noChangeArrowheads="1"/>
          </p:cNvPicPr>
          <p:nvPr/>
        </p:nvPicPr>
        <p:blipFill>
          <a:blip r:embed="rId3" cstate="print"/>
          <a:srcRect/>
          <a:stretch>
            <a:fillRect/>
          </a:stretch>
        </p:blipFill>
        <p:spPr bwMode="auto">
          <a:xfrm>
            <a:off x="1905000" y="1905000"/>
            <a:ext cx="3162300" cy="2418229"/>
          </a:xfrm>
          <a:prstGeom prst="rect">
            <a:avLst/>
          </a:prstGeom>
          <a:noFill/>
        </p:spPr>
      </p:pic>
      <p:pic>
        <p:nvPicPr>
          <p:cNvPr id="9" name="Picture 13" descr="https://cdn.sparkfun.com/assets/1/e/8/1/4/518aca69ce395f6437000002.png"/>
          <p:cNvPicPr>
            <a:picLocks noChangeAspect="1" noChangeArrowheads="1"/>
          </p:cNvPicPr>
          <p:nvPr/>
        </p:nvPicPr>
        <p:blipFill>
          <a:blip r:embed="rId4" cstate="print"/>
          <a:srcRect/>
          <a:stretch>
            <a:fillRect/>
          </a:stretch>
        </p:blipFill>
        <p:spPr bwMode="auto">
          <a:xfrm>
            <a:off x="1752600" y="4419600"/>
            <a:ext cx="4108937" cy="1752600"/>
          </a:xfrm>
          <a:prstGeom prst="rect">
            <a:avLst/>
          </a:prstGeom>
          <a:noFill/>
        </p:spPr>
      </p:pic>
      <p:sp>
        <p:nvSpPr>
          <p:cNvPr id="10" name="Rectangle 9"/>
          <p:cNvSpPr/>
          <p:nvPr/>
        </p:nvSpPr>
        <p:spPr>
          <a:xfrm>
            <a:off x="1905000" y="4267200"/>
            <a:ext cx="2196692" cy="307777"/>
          </a:xfrm>
          <a:prstGeom prst="rect">
            <a:avLst/>
          </a:prstGeom>
        </p:spPr>
        <p:txBody>
          <a:bodyPr wrap="none">
            <a:spAutoFit/>
          </a:bodyPr>
          <a:lstStyle/>
          <a:p>
            <a:pPr marL="3175" lvl="3" indent="-3175">
              <a:buFont typeface="Times New Roman"/>
              <a:buChar char="•"/>
              <a:tabLst>
                <a:tab pos="1371600" algn="l"/>
              </a:tabLst>
            </a:pPr>
            <a:r>
              <a:rPr lang="en-US" sz="1400" dirty="0" smtClean="0">
                <a:solidFill>
                  <a:srgbClr val="D76A19"/>
                </a:solidFill>
                <a:latin typeface="Calibri"/>
                <a:ea typeface="Calibri"/>
                <a:cs typeface="Times New Roman"/>
              </a:rPr>
              <a:t>Power rating and packages</a:t>
            </a:r>
            <a:endParaRPr lang="en-US" sz="1400" dirty="0" smtClean="0">
              <a:latin typeface="Calibri"/>
              <a:ea typeface="Calibri"/>
              <a:cs typeface="Times New Roman"/>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00000"/>
              </a:lnSpc>
            </a:pPr>
            <a:r>
              <a:rPr lang="en-US" sz="2800" dirty="0" smtClean="0">
                <a:solidFill>
                  <a:schemeClr val="accent6">
                    <a:lumMod val="75000"/>
                  </a:schemeClr>
                </a:solidFill>
              </a:rPr>
              <a:t>Electronic components &amp; Electrical machines</a:t>
            </a:r>
          </a:p>
        </p:txBody>
      </p:sp>
      <p:sp>
        <p:nvSpPr>
          <p:cNvPr id="2" name="Slide Number Placeholder 1"/>
          <p:cNvSpPr>
            <a:spLocks noGrp="1"/>
          </p:cNvSpPr>
          <p:nvPr>
            <p:ph type="sldNum" sz="quarter" idx="10"/>
          </p:nvPr>
        </p:nvSpPr>
        <p:spPr/>
        <p:txBody>
          <a:bodyPr/>
          <a:lstStyle/>
          <a:p>
            <a:pPr>
              <a:defRPr/>
            </a:pPr>
            <a:r>
              <a:rPr lang="en-US" smtClean="0">
                <a:solidFill>
                  <a:srgbClr val="969696"/>
                </a:solidFill>
              </a:rPr>
              <a:t>Page </a:t>
            </a:r>
            <a:fld id="{52FA82AE-F571-4DB8-B1F2-0BD6296CA4F4}" type="slidenum">
              <a:rPr lang="en-US" smtClean="0">
                <a:solidFill>
                  <a:srgbClr val="969696"/>
                </a:solidFill>
              </a:rPr>
              <a:pPr>
                <a:defRPr/>
              </a:pPr>
              <a:t>13</a:t>
            </a:fld>
            <a:endParaRPr lang="en-US" dirty="0">
              <a:solidFill>
                <a:srgbClr val="969696"/>
              </a:solidFill>
            </a:endParaRPr>
          </a:p>
        </p:txBody>
      </p:sp>
      <p:sp>
        <p:nvSpPr>
          <p:cNvPr id="5" name="Rectangle 4"/>
          <p:cNvSpPr/>
          <p:nvPr/>
        </p:nvSpPr>
        <p:spPr>
          <a:xfrm>
            <a:off x="457200" y="914400"/>
            <a:ext cx="6705600" cy="646331"/>
          </a:xfrm>
          <a:prstGeom prst="rect">
            <a:avLst/>
          </a:prstGeom>
        </p:spPr>
        <p:txBody>
          <a:bodyPr wrap="square">
            <a:spAutoFit/>
          </a:bodyPr>
          <a:lstStyle/>
          <a:p>
            <a:pPr marL="742950" lvl="1" indent="-285750">
              <a:spcAft>
                <a:spcPts val="0"/>
              </a:spcAft>
              <a:buFont typeface="Times New Roman"/>
              <a:buChar char="•"/>
              <a:tabLst>
                <a:tab pos="914400" algn="l"/>
              </a:tabLst>
            </a:pPr>
            <a:r>
              <a:rPr lang="en-US" b="1" i="1" dirty="0" smtClean="0">
                <a:solidFill>
                  <a:schemeClr val="accent6">
                    <a:lumMod val="75000"/>
                  </a:schemeClr>
                </a:solidFill>
                <a:latin typeface="Calibri"/>
                <a:ea typeface="Calibri"/>
                <a:cs typeface="Times New Roman"/>
              </a:rPr>
              <a:t>Semiconductor devices</a:t>
            </a:r>
            <a:endParaRPr lang="en-US" dirty="0" smtClean="0">
              <a:solidFill>
                <a:schemeClr val="accent6">
                  <a:lumMod val="75000"/>
                </a:schemeClr>
              </a:solidFill>
              <a:latin typeface="Calibri"/>
              <a:ea typeface="Calibri"/>
              <a:cs typeface="Times New Roman"/>
            </a:endParaRPr>
          </a:p>
          <a:p>
            <a:pPr marL="1143000" lvl="2" indent="-228600">
              <a:spcAft>
                <a:spcPts val="0"/>
              </a:spcAft>
              <a:buFont typeface="Times New Roman"/>
              <a:buChar char="•"/>
              <a:tabLst>
                <a:tab pos="1371600" algn="l"/>
              </a:tabLst>
            </a:pPr>
            <a:r>
              <a:rPr lang="en-US" dirty="0" smtClean="0">
                <a:solidFill>
                  <a:srgbClr val="D76A19"/>
                </a:solidFill>
                <a:latin typeface="Calibri"/>
                <a:ea typeface="Calibri"/>
                <a:cs typeface="Times New Roman"/>
              </a:rPr>
              <a:t>LEDs – </a:t>
            </a:r>
            <a:r>
              <a:rPr lang="en-US" b="1" dirty="0" smtClean="0">
                <a:solidFill>
                  <a:srgbClr val="FF0000"/>
                </a:solidFill>
                <a:latin typeface="Calibri"/>
                <a:ea typeface="Calibri"/>
                <a:cs typeface="Times New Roman"/>
              </a:rPr>
              <a:t>L</a:t>
            </a:r>
            <a:r>
              <a:rPr lang="en-US" dirty="0" smtClean="0">
                <a:solidFill>
                  <a:srgbClr val="D76A19"/>
                </a:solidFill>
                <a:latin typeface="Calibri"/>
                <a:ea typeface="Calibri"/>
                <a:cs typeface="Times New Roman"/>
              </a:rPr>
              <a:t>IGHT </a:t>
            </a:r>
            <a:r>
              <a:rPr lang="en-US" b="1" dirty="0" smtClean="0">
                <a:solidFill>
                  <a:srgbClr val="00B050"/>
                </a:solidFill>
                <a:latin typeface="Calibri"/>
                <a:ea typeface="Calibri"/>
                <a:cs typeface="Times New Roman"/>
              </a:rPr>
              <a:t>E</a:t>
            </a:r>
            <a:r>
              <a:rPr lang="en-US" dirty="0" smtClean="0">
                <a:solidFill>
                  <a:srgbClr val="D76A19"/>
                </a:solidFill>
                <a:latin typeface="Calibri"/>
                <a:ea typeface="Calibri"/>
                <a:cs typeface="Times New Roman"/>
              </a:rPr>
              <a:t>MMITING </a:t>
            </a:r>
            <a:r>
              <a:rPr lang="en-US" b="1" dirty="0" smtClean="0">
                <a:solidFill>
                  <a:srgbClr val="00B0F0"/>
                </a:solidFill>
                <a:latin typeface="Calibri"/>
                <a:ea typeface="Calibri"/>
                <a:cs typeface="Times New Roman"/>
              </a:rPr>
              <a:t>D</a:t>
            </a:r>
            <a:r>
              <a:rPr lang="en-US" dirty="0" smtClean="0">
                <a:solidFill>
                  <a:srgbClr val="D76A19"/>
                </a:solidFill>
                <a:latin typeface="Calibri"/>
                <a:ea typeface="Calibri"/>
                <a:cs typeface="Times New Roman"/>
              </a:rPr>
              <a:t>IODES</a:t>
            </a:r>
          </a:p>
        </p:txBody>
      </p:sp>
      <p:pic>
        <p:nvPicPr>
          <p:cNvPr id="70658" name="Picture 2" descr="http://wesrch1.wesrch.com/User_images/wiki/57ffe87835a9febc754985c7c20b000b_1262022827.jpg"/>
          <p:cNvPicPr>
            <a:picLocks noChangeAspect="1" noChangeArrowheads="1"/>
          </p:cNvPicPr>
          <p:nvPr/>
        </p:nvPicPr>
        <p:blipFill>
          <a:blip r:embed="rId3" cstate="print"/>
          <a:srcRect/>
          <a:stretch>
            <a:fillRect/>
          </a:stretch>
        </p:blipFill>
        <p:spPr bwMode="auto">
          <a:xfrm>
            <a:off x="914400" y="1447800"/>
            <a:ext cx="7010400" cy="4929070"/>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8" name="Picture 6" descr="http://www.aptlight.com/UploadFiles/led%20PACKAGE.jpg"/>
          <p:cNvPicPr>
            <a:picLocks noChangeAspect="1" noChangeArrowheads="1"/>
          </p:cNvPicPr>
          <p:nvPr/>
        </p:nvPicPr>
        <p:blipFill>
          <a:blip r:embed="rId3" cstate="print"/>
          <a:srcRect/>
          <a:stretch>
            <a:fillRect/>
          </a:stretch>
        </p:blipFill>
        <p:spPr bwMode="auto">
          <a:xfrm>
            <a:off x="533400" y="3657600"/>
            <a:ext cx="5400675" cy="2438400"/>
          </a:xfrm>
          <a:prstGeom prst="rect">
            <a:avLst/>
          </a:prstGeom>
          <a:noFill/>
        </p:spPr>
      </p:pic>
      <p:pic>
        <p:nvPicPr>
          <p:cNvPr id="74756" name="Picture 4" descr="http://www.greenprophet.com/wp-content/uploads/2012/09/LED-lights-health-hazard.jpeg"/>
          <p:cNvPicPr>
            <a:picLocks noChangeAspect="1" noChangeArrowheads="1"/>
          </p:cNvPicPr>
          <p:nvPr/>
        </p:nvPicPr>
        <p:blipFill>
          <a:blip r:embed="rId4" cstate="print"/>
          <a:srcRect/>
          <a:stretch>
            <a:fillRect/>
          </a:stretch>
        </p:blipFill>
        <p:spPr bwMode="auto">
          <a:xfrm>
            <a:off x="5874775" y="3200400"/>
            <a:ext cx="3269225" cy="2895600"/>
          </a:xfrm>
          <a:prstGeom prst="rect">
            <a:avLst/>
          </a:prstGeom>
          <a:noFill/>
        </p:spPr>
      </p:pic>
      <p:sp>
        <p:nvSpPr>
          <p:cNvPr id="3" name="Title 2"/>
          <p:cNvSpPr>
            <a:spLocks noGrp="1"/>
          </p:cNvSpPr>
          <p:nvPr>
            <p:ph type="title"/>
          </p:nvPr>
        </p:nvSpPr>
        <p:spPr/>
        <p:txBody>
          <a:bodyPr/>
          <a:lstStyle/>
          <a:p>
            <a:pPr>
              <a:lnSpc>
                <a:spcPct val="100000"/>
              </a:lnSpc>
            </a:pPr>
            <a:r>
              <a:rPr lang="en-US" sz="2800" dirty="0" smtClean="0">
                <a:solidFill>
                  <a:schemeClr val="accent6">
                    <a:lumMod val="75000"/>
                  </a:schemeClr>
                </a:solidFill>
              </a:rPr>
              <a:t>Electronic components &amp; Electrical machines</a:t>
            </a:r>
          </a:p>
        </p:txBody>
      </p:sp>
      <p:sp>
        <p:nvSpPr>
          <p:cNvPr id="2" name="Slide Number Placeholder 1"/>
          <p:cNvSpPr>
            <a:spLocks noGrp="1"/>
          </p:cNvSpPr>
          <p:nvPr>
            <p:ph type="sldNum" sz="quarter" idx="10"/>
          </p:nvPr>
        </p:nvSpPr>
        <p:spPr/>
        <p:txBody>
          <a:bodyPr/>
          <a:lstStyle/>
          <a:p>
            <a:pPr>
              <a:defRPr/>
            </a:pPr>
            <a:r>
              <a:rPr lang="en-US" smtClean="0">
                <a:solidFill>
                  <a:srgbClr val="969696"/>
                </a:solidFill>
              </a:rPr>
              <a:t>Page </a:t>
            </a:r>
            <a:fld id="{52FA82AE-F571-4DB8-B1F2-0BD6296CA4F4}" type="slidenum">
              <a:rPr lang="en-US" smtClean="0">
                <a:solidFill>
                  <a:srgbClr val="969696"/>
                </a:solidFill>
              </a:rPr>
              <a:pPr>
                <a:defRPr/>
              </a:pPr>
              <a:t>14</a:t>
            </a:fld>
            <a:endParaRPr lang="en-US" dirty="0">
              <a:solidFill>
                <a:srgbClr val="969696"/>
              </a:solidFill>
            </a:endParaRPr>
          </a:p>
        </p:txBody>
      </p:sp>
      <p:sp>
        <p:nvSpPr>
          <p:cNvPr id="5" name="Rectangle 4"/>
          <p:cNvSpPr/>
          <p:nvPr/>
        </p:nvSpPr>
        <p:spPr>
          <a:xfrm>
            <a:off x="457200" y="914400"/>
            <a:ext cx="6705600" cy="369332"/>
          </a:xfrm>
          <a:prstGeom prst="rect">
            <a:avLst/>
          </a:prstGeom>
        </p:spPr>
        <p:txBody>
          <a:bodyPr wrap="square">
            <a:spAutoFit/>
          </a:bodyPr>
          <a:lstStyle/>
          <a:p>
            <a:pPr marL="228600" indent="-228600">
              <a:buFont typeface="Times New Roman"/>
              <a:buChar char="•"/>
              <a:tabLst>
                <a:tab pos="1371600" algn="l"/>
              </a:tabLst>
            </a:pPr>
            <a:r>
              <a:rPr lang="en-US" dirty="0" smtClean="0">
                <a:solidFill>
                  <a:srgbClr val="FF6600"/>
                </a:solidFill>
                <a:latin typeface="Calibri"/>
                <a:ea typeface="Calibri"/>
                <a:cs typeface="Times New Roman"/>
              </a:rPr>
              <a:t>LEDs – facts, types and parameters</a:t>
            </a:r>
          </a:p>
        </p:txBody>
      </p:sp>
      <p:pic>
        <p:nvPicPr>
          <p:cNvPr id="74754" name="Picture 2" descr="http://audiovisualacademy.com/avin/wp-content/uploads/led_basics_2.jpg"/>
          <p:cNvPicPr>
            <a:picLocks noChangeAspect="1" noChangeArrowheads="1"/>
          </p:cNvPicPr>
          <p:nvPr/>
        </p:nvPicPr>
        <p:blipFill>
          <a:blip r:embed="rId5" cstate="print"/>
          <a:srcRect/>
          <a:stretch>
            <a:fillRect/>
          </a:stretch>
        </p:blipFill>
        <p:spPr bwMode="auto">
          <a:xfrm>
            <a:off x="5867400" y="1295400"/>
            <a:ext cx="3048000" cy="2036064"/>
          </a:xfrm>
          <a:prstGeom prst="rect">
            <a:avLst/>
          </a:prstGeom>
          <a:noFill/>
        </p:spPr>
      </p:pic>
      <p:sp>
        <p:nvSpPr>
          <p:cNvPr id="9" name="Rectangle 8"/>
          <p:cNvSpPr/>
          <p:nvPr/>
        </p:nvSpPr>
        <p:spPr>
          <a:xfrm>
            <a:off x="457200" y="1295400"/>
            <a:ext cx="4572000" cy="738664"/>
          </a:xfrm>
          <a:prstGeom prst="rect">
            <a:avLst/>
          </a:prstGeom>
        </p:spPr>
        <p:txBody>
          <a:bodyPr>
            <a:spAutoFit/>
          </a:bodyPr>
          <a:lstStyle/>
          <a:p>
            <a:pPr marL="685800" lvl="1" indent="-228600">
              <a:buFont typeface="Times New Roman"/>
              <a:buChar char="•"/>
              <a:tabLst>
                <a:tab pos="1371600" algn="l"/>
              </a:tabLst>
            </a:pPr>
            <a:r>
              <a:rPr lang="en-US" sz="1400" dirty="0" smtClean="0">
                <a:latin typeface="Calibri"/>
                <a:ea typeface="Calibri"/>
                <a:cs typeface="Times New Roman"/>
              </a:rPr>
              <a:t>LEDs come in a </a:t>
            </a:r>
            <a:r>
              <a:rPr lang="en-US" sz="1400" dirty="0" smtClean="0">
                <a:solidFill>
                  <a:srgbClr val="D76A19"/>
                </a:solidFill>
                <a:latin typeface="Calibri"/>
                <a:ea typeface="Calibri"/>
                <a:cs typeface="Times New Roman"/>
              </a:rPr>
              <a:t>v</a:t>
            </a:r>
            <a:r>
              <a:rPr lang="en-US" sz="1400" dirty="0" smtClean="0">
                <a:solidFill>
                  <a:schemeClr val="tx2">
                    <a:lumMod val="60000"/>
                    <a:lumOff val="40000"/>
                  </a:schemeClr>
                </a:solidFill>
                <a:latin typeface="Calibri"/>
                <a:ea typeface="Calibri"/>
                <a:cs typeface="Times New Roman"/>
              </a:rPr>
              <a:t>a</a:t>
            </a:r>
            <a:r>
              <a:rPr lang="en-US" sz="1400" dirty="0" smtClean="0">
                <a:solidFill>
                  <a:srgbClr val="FF0000"/>
                </a:solidFill>
                <a:latin typeface="Calibri"/>
                <a:ea typeface="Calibri"/>
                <a:cs typeface="Times New Roman"/>
              </a:rPr>
              <a:t>r</a:t>
            </a:r>
            <a:r>
              <a:rPr lang="en-US" sz="1400" dirty="0" smtClean="0">
                <a:solidFill>
                  <a:srgbClr val="00FF00"/>
                </a:solidFill>
                <a:latin typeface="Calibri"/>
                <a:ea typeface="Calibri"/>
                <a:cs typeface="Times New Roman"/>
              </a:rPr>
              <a:t>i</a:t>
            </a:r>
            <a:r>
              <a:rPr lang="en-US" sz="1400" dirty="0" smtClean="0">
                <a:solidFill>
                  <a:srgbClr val="FFFF00"/>
                </a:solidFill>
                <a:latin typeface="Calibri"/>
                <a:ea typeface="Calibri"/>
                <a:cs typeface="Times New Roman"/>
              </a:rPr>
              <a:t>e</a:t>
            </a:r>
            <a:r>
              <a:rPr lang="en-US" sz="1400" dirty="0" smtClean="0">
                <a:solidFill>
                  <a:srgbClr val="FFC000"/>
                </a:solidFill>
                <a:latin typeface="Calibri"/>
                <a:ea typeface="Calibri"/>
                <a:cs typeface="Times New Roman"/>
              </a:rPr>
              <a:t>t</a:t>
            </a:r>
            <a:r>
              <a:rPr lang="en-US" sz="1400" dirty="0" smtClean="0">
                <a:solidFill>
                  <a:srgbClr val="D76A19"/>
                </a:solidFill>
                <a:latin typeface="Calibri"/>
                <a:ea typeface="Calibri"/>
                <a:cs typeface="Times New Roman"/>
              </a:rPr>
              <a:t>y </a:t>
            </a:r>
            <a:r>
              <a:rPr lang="en-US" sz="1400" dirty="0" smtClean="0">
                <a:latin typeface="Calibri"/>
                <a:ea typeface="Calibri"/>
                <a:cs typeface="Times New Roman"/>
              </a:rPr>
              <a:t>of colors</a:t>
            </a:r>
          </a:p>
          <a:p>
            <a:pPr marL="685800" lvl="1" indent="-228600">
              <a:buFont typeface="Times New Roman"/>
              <a:buChar char="•"/>
              <a:tabLst>
                <a:tab pos="1371600" algn="l"/>
              </a:tabLst>
            </a:pPr>
            <a:r>
              <a:rPr lang="en-US" sz="1400" dirty="0" smtClean="0">
                <a:latin typeface="Calibri"/>
                <a:ea typeface="Calibri"/>
                <a:cs typeface="Times New Roman"/>
              </a:rPr>
              <a:t>Different light colors (wavelengths) have different forward voltages</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00000"/>
              </a:lnSpc>
            </a:pPr>
            <a:r>
              <a:rPr lang="en-US" sz="2800" dirty="0" smtClean="0">
                <a:solidFill>
                  <a:schemeClr val="accent6">
                    <a:lumMod val="75000"/>
                  </a:schemeClr>
                </a:solidFill>
              </a:rPr>
              <a:t>Electronic components &amp; Electrical machines</a:t>
            </a:r>
          </a:p>
        </p:txBody>
      </p:sp>
      <p:sp>
        <p:nvSpPr>
          <p:cNvPr id="2" name="Slide Number Placeholder 1"/>
          <p:cNvSpPr>
            <a:spLocks noGrp="1"/>
          </p:cNvSpPr>
          <p:nvPr>
            <p:ph type="sldNum" sz="quarter" idx="10"/>
          </p:nvPr>
        </p:nvSpPr>
        <p:spPr/>
        <p:txBody>
          <a:bodyPr/>
          <a:lstStyle/>
          <a:p>
            <a:pPr>
              <a:defRPr/>
            </a:pPr>
            <a:r>
              <a:rPr lang="en-US" smtClean="0">
                <a:solidFill>
                  <a:srgbClr val="969696"/>
                </a:solidFill>
              </a:rPr>
              <a:t>Page </a:t>
            </a:r>
            <a:fld id="{52FA82AE-F571-4DB8-B1F2-0BD6296CA4F4}" type="slidenum">
              <a:rPr lang="en-US" smtClean="0">
                <a:solidFill>
                  <a:srgbClr val="969696"/>
                </a:solidFill>
              </a:rPr>
              <a:pPr>
                <a:defRPr/>
              </a:pPr>
              <a:t>15</a:t>
            </a:fld>
            <a:endParaRPr lang="en-US" dirty="0">
              <a:solidFill>
                <a:srgbClr val="969696"/>
              </a:solidFill>
            </a:endParaRPr>
          </a:p>
        </p:txBody>
      </p:sp>
      <p:sp>
        <p:nvSpPr>
          <p:cNvPr id="5" name="Rectangle 4"/>
          <p:cNvSpPr/>
          <p:nvPr/>
        </p:nvSpPr>
        <p:spPr>
          <a:xfrm>
            <a:off x="457200" y="914400"/>
            <a:ext cx="8305800" cy="5724644"/>
          </a:xfrm>
          <a:prstGeom prst="rect">
            <a:avLst/>
          </a:prstGeom>
        </p:spPr>
        <p:txBody>
          <a:bodyPr wrap="square">
            <a:spAutoFit/>
          </a:bodyPr>
          <a:lstStyle/>
          <a:p>
            <a:pPr marL="742950" lvl="1" indent="-285750">
              <a:spcAft>
                <a:spcPts val="0"/>
              </a:spcAft>
              <a:buFont typeface="Times New Roman"/>
              <a:buChar char="•"/>
              <a:tabLst>
                <a:tab pos="914400" algn="l"/>
              </a:tabLst>
            </a:pPr>
            <a:r>
              <a:rPr lang="en-US" b="1" i="1" dirty="0" smtClean="0">
                <a:solidFill>
                  <a:schemeClr val="accent6">
                    <a:lumMod val="75000"/>
                  </a:schemeClr>
                </a:solidFill>
                <a:latin typeface="Calibri"/>
                <a:ea typeface="Calibri"/>
                <a:cs typeface="Times New Roman"/>
              </a:rPr>
              <a:t>Semiconductor devices</a:t>
            </a:r>
            <a:endParaRPr lang="en-US" dirty="0" smtClean="0">
              <a:solidFill>
                <a:schemeClr val="accent6">
                  <a:lumMod val="75000"/>
                </a:schemeClr>
              </a:solidFill>
              <a:latin typeface="Calibri"/>
              <a:ea typeface="Calibri"/>
              <a:cs typeface="Times New Roman"/>
            </a:endParaRPr>
          </a:p>
          <a:p>
            <a:pPr marL="1143000" lvl="2" indent="-228600">
              <a:spcAft>
                <a:spcPts val="0"/>
              </a:spcAft>
              <a:buFont typeface="Times New Roman"/>
              <a:buChar char="•"/>
              <a:tabLst>
                <a:tab pos="1371600" algn="l"/>
              </a:tabLst>
            </a:pPr>
            <a:r>
              <a:rPr lang="en-US" dirty="0" smtClean="0">
                <a:solidFill>
                  <a:srgbClr val="D76A19"/>
                </a:solidFill>
                <a:latin typeface="Calibri"/>
                <a:ea typeface="Calibri"/>
                <a:cs typeface="Times New Roman"/>
              </a:rPr>
              <a:t>Transistors BJT</a:t>
            </a:r>
          </a:p>
          <a:p>
            <a:r>
              <a:rPr lang="en-US" sz="800" dirty="0" smtClean="0"/>
              <a:t>	</a:t>
            </a:r>
            <a:r>
              <a:rPr lang="en-US" sz="1000" dirty="0" smtClean="0"/>
              <a:t>Transistors use three layers of silicon sandwiched instead of two. We can either make a p-n-p sandwich (with a slice of n-type silicon as the filling between two slices of p-type) or an n-p-n sandwich (with the p-type in between the two slabs of n-type). </a:t>
            </a:r>
          </a:p>
          <a:p>
            <a:r>
              <a:rPr lang="en-US" sz="1000" dirty="0" smtClean="0"/>
              <a:t>	If we join electrical contacts to all three layers of the sandwich, we can make a component that will either amplify a current or switch it on or off—in other words, a transistor. Let's see how it works in the case of an n-p-n transistor.</a:t>
            </a:r>
          </a:p>
          <a:p>
            <a:r>
              <a:rPr lang="en-US" sz="1000" dirty="0" smtClean="0"/>
              <a:t>	Let's give names to the three electrical contacts. We'll call the two contacts joined to the two pieces of n-type silicon the emitter and the collector, and the contact joined to the p-type silicon we'll call the base. </a:t>
            </a:r>
          </a:p>
          <a:p>
            <a:r>
              <a:rPr lang="en-US" sz="1000" dirty="0" smtClean="0"/>
              <a:t>	When no current is flowing in the transistor, we know the p-type silicon is short of electrons (shown here by the little plus signs, representing positive charges) and the two pieces of n-type silicon have extra electrons (shown by the little minus signs, representing negative charges). </a:t>
            </a:r>
          </a:p>
          <a:p>
            <a:endParaRPr lang="en-US" sz="1000" dirty="0" smtClean="0"/>
          </a:p>
          <a:p>
            <a:endParaRPr lang="en-US" sz="1000" dirty="0" smtClean="0"/>
          </a:p>
          <a:p>
            <a:endParaRPr lang="en-US" sz="1000" dirty="0" smtClean="0"/>
          </a:p>
          <a:p>
            <a:endParaRPr lang="en-US" sz="1000" dirty="0" smtClean="0"/>
          </a:p>
          <a:p>
            <a:endParaRPr lang="en-US" sz="1000" dirty="0" smtClean="0"/>
          </a:p>
          <a:p>
            <a:endParaRPr lang="en-US" sz="1000" dirty="0" smtClean="0"/>
          </a:p>
          <a:p>
            <a:endParaRPr lang="en-US" sz="1000" dirty="0" smtClean="0"/>
          </a:p>
          <a:p>
            <a:endParaRPr lang="en-US" sz="1000" dirty="0" smtClean="0"/>
          </a:p>
          <a:p>
            <a:endParaRPr lang="en-US" sz="1000" dirty="0" smtClean="0"/>
          </a:p>
          <a:p>
            <a:endParaRPr lang="en-US" sz="1000" dirty="0" smtClean="0"/>
          </a:p>
          <a:p>
            <a:r>
              <a:rPr lang="en-US" sz="1000" b="1" dirty="0" smtClean="0">
                <a:sym typeface="Wingdings" pitchFamily="2" charset="2"/>
              </a:rPr>
              <a:t> IN OTHER WORDS</a:t>
            </a:r>
            <a:r>
              <a:rPr lang="en-US" sz="1000" dirty="0" smtClean="0">
                <a:sym typeface="Wingdings" pitchFamily="2" charset="2"/>
              </a:rPr>
              <a:t>: We could</a:t>
            </a:r>
            <a:r>
              <a:rPr lang="en-US" sz="1000" dirty="0" smtClean="0"/>
              <a:t> say that while the n-type has a surplus of electrons, the p-type has holes where electrons should be. Normally, the holes in the base act like a barrier, preventing any significant current flow from the emitter to the collector while the transistor is in its "off" state.</a:t>
            </a:r>
          </a:p>
          <a:p>
            <a:r>
              <a:rPr lang="en-US" sz="1000" dirty="0" smtClean="0"/>
              <a:t>A transistor works when the electrons and the holes start moving across the two junctions between the n-type and p-type silicon.</a:t>
            </a:r>
            <a:br>
              <a:rPr lang="en-US" sz="1000" dirty="0" smtClean="0"/>
            </a:br>
            <a:endParaRPr lang="en-US" sz="1000" dirty="0" smtClean="0"/>
          </a:p>
          <a:p>
            <a:r>
              <a:rPr lang="en-US" sz="1000" dirty="0" smtClean="0"/>
              <a:t>Let's connect the transistor up to some power. Suppose we attach a small positive voltage to the base, make the emitter negatively charged, and make the collector positively charged. Electrons are pulled from the emitter into the base—and then from the base into the collector. And the transistor switches to its "on" state:</a:t>
            </a:r>
          </a:p>
          <a:p>
            <a:endParaRPr lang="en-US" sz="1000" dirty="0" smtClean="0">
              <a:solidFill>
                <a:srgbClr val="D76A19"/>
              </a:solidFill>
              <a:latin typeface="Calibri"/>
              <a:ea typeface="Calibri"/>
              <a:cs typeface="Times New Roman"/>
            </a:endParaRPr>
          </a:p>
          <a:p>
            <a:r>
              <a:rPr lang="en-US" sz="1000" dirty="0" smtClean="0">
                <a:solidFill>
                  <a:srgbClr val="D76A19"/>
                </a:solidFill>
                <a:latin typeface="Calibri"/>
                <a:ea typeface="Calibri"/>
                <a:cs typeface="Times New Roman"/>
              </a:rPr>
              <a:t>Do you want to read more? :</a:t>
            </a:r>
          </a:p>
          <a:p>
            <a:r>
              <a:rPr lang="en-US" sz="1000" dirty="0" smtClean="0">
                <a:solidFill>
                  <a:srgbClr val="D76A19"/>
                </a:solidFill>
                <a:latin typeface="Calibri"/>
                <a:ea typeface="Calibri"/>
                <a:cs typeface="Times New Roman"/>
                <a:hlinkClick r:id="rId3"/>
              </a:rPr>
              <a:t>http://hyperphysics.phy-astr.gsu.edu/hbase/solids/trans.html</a:t>
            </a:r>
            <a:endParaRPr lang="en-US" sz="1000" dirty="0" smtClean="0">
              <a:solidFill>
                <a:srgbClr val="D76A19"/>
              </a:solidFill>
              <a:latin typeface="Calibri"/>
              <a:ea typeface="Calibri"/>
              <a:cs typeface="Times New Roman"/>
            </a:endParaRPr>
          </a:p>
          <a:p>
            <a:r>
              <a:rPr lang="en-US" sz="1000" dirty="0" smtClean="0">
                <a:solidFill>
                  <a:srgbClr val="D76A19"/>
                </a:solidFill>
                <a:latin typeface="Calibri"/>
                <a:ea typeface="Calibri"/>
                <a:cs typeface="Times New Roman"/>
                <a:hlinkClick r:id="rId4"/>
              </a:rPr>
              <a:t>http://www.talkingelectronics.com/projects/200TrCcts/200TrCcts.html</a:t>
            </a:r>
            <a:endParaRPr lang="en-US" sz="1000" dirty="0" smtClean="0">
              <a:solidFill>
                <a:srgbClr val="D76A19"/>
              </a:solidFill>
              <a:latin typeface="Calibri"/>
              <a:ea typeface="Calibri"/>
              <a:cs typeface="Times New Roman"/>
            </a:endParaRPr>
          </a:p>
          <a:p>
            <a:r>
              <a:rPr lang="en-US" sz="1000" dirty="0" smtClean="0">
                <a:solidFill>
                  <a:srgbClr val="D76A19"/>
                </a:solidFill>
                <a:latin typeface="Calibri"/>
                <a:ea typeface="Calibri"/>
                <a:cs typeface="Times New Roman"/>
                <a:hlinkClick r:id="rId5"/>
              </a:rPr>
              <a:t>http://www.ibiblio.org/kuphaldt/electricCircuits/Semi/SEMI_2.html</a:t>
            </a:r>
            <a:r>
              <a:rPr lang="en-US" sz="1000" dirty="0" smtClean="0">
                <a:solidFill>
                  <a:srgbClr val="D76A19"/>
                </a:solidFill>
                <a:latin typeface="Calibri"/>
                <a:ea typeface="Calibri"/>
                <a:cs typeface="Times New Roman"/>
              </a:rPr>
              <a:t> - CAUTION: MIGHT CAUSE BRAIN DAMAGE !!!</a:t>
            </a:r>
          </a:p>
        </p:txBody>
      </p:sp>
      <p:pic>
        <p:nvPicPr>
          <p:cNvPr id="8" name="Picture 4" descr="http://images.wisegeek.com/transistors.jpg"/>
          <p:cNvPicPr>
            <a:picLocks noChangeAspect="1" noChangeArrowheads="1"/>
          </p:cNvPicPr>
          <p:nvPr/>
        </p:nvPicPr>
        <p:blipFill>
          <a:blip r:embed="rId6" cstate="print"/>
          <a:srcRect/>
          <a:stretch>
            <a:fillRect/>
          </a:stretch>
        </p:blipFill>
        <p:spPr bwMode="auto">
          <a:xfrm>
            <a:off x="6172200" y="2819400"/>
            <a:ext cx="2362200" cy="1424217"/>
          </a:xfrm>
          <a:prstGeom prst="rect">
            <a:avLst/>
          </a:prstGeom>
          <a:noFill/>
        </p:spPr>
      </p:pic>
      <p:pic>
        <p:nvPicPr>
          <p:cNvPr id="1032" name="Picture 8" descr="http://www.ibiblio.org/kuphaldt/electricCircuits/Semi/03071.png"/>
          <p:cNvPicPr>
            <a:picLocks noChangeAspect="1" noChangeArrowheads="1"/>
          </p:cNvPicPr>
          <p:nvPr/>
        </p:nvPicPr>
        <p:blipFill>
          <a:blip r:embed="rId7" cstate="print"/>
          <a:srcRect/>
          <a:stretch>
            <a:fillRect/>
          </a:stretch>
        </p:blipFill>
        <p:spPr bwMode="auto">
          <a:xfrm>
            <a:off x="1066800" y="2743200"/>
            <a:ext cx="4572000" cy="1590675"/>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00000"/>
              </a:lnSpc>
            </a:pPr>
            <a:r>
              <a:rPr lang="en-US" sz="2800" dirty="0" smtClean="0">
                <a:solidFill>
                  <a:schemeClr val="accent6">
                    <a:lumMod val="75000"/>
                  </a:schemeClr>
                </a:solidFill>
              </a:rPr>
              <a:t>Electronic components &amp; Electrical machines</a:t>
            </a:r>
          </a:p>
        </p:txBody>
      </p:sp>
      <p:sp>
        <p:nvSpPr>
          <p:cNvPr id="2" name="Slide Number Placeholder 1"/>
          <p:cNvSpPr>
            <a:spLocks noGrp="1"/>
          </p:cNvSpPr>
          <p:nvPr>
            <p:ph type="sldNum" sz="quarter" idx="10"/>
          </p:nvPr>
        </p:nvSpPr>
        <p:spPr/>
        <p:txBody>
          <a:bodyPr/>
          <a:lstStyle/>
          <a:p>
            <a:pPr>
              <a:defRPr/>
            </a:pPr>
            <a:r>
              <a:rPr lang="en-US" smtClean="0">
                <a:solidFill>
                  <a:srgbClr val="969696"/>
                </a:solidFill>
              </a:rPr>
              <a:t>Page </a:t>
            </a:r>
            <a:fld id="{52FA82AE-F571-4DB8-B1F2-0BD6296CA4F4}" type="slidenum">
              <a:rPr lang="en-US" smtClean="0">
                <a:solidFill>
                  <a:srgbClr val="969696"/>
                </a:solidFill>
              </a:rPr>
              <a:pPr>
                <a:defRPr/>
              </a:pPr>
              <a:t>16</a:t>
            </a:fld>
            <a:endParaRPr lang="en-US" dirty="0">
              <a:solidFill>
                <a:srgbClr val="969696"/>
              </a:solidFill>
            </a:endParaRPr>
          </a:p>
        </p:txBody>
      </p:sp>
      <p:sp>
        <p:nvSpPr>
          <p:cNvPr id="5" name="Rectangle 4"/>
          <p:cNvSpPr/>
          <p:nvPr/>
        </p:nvSpPr>
        <p:spPr>
          <a:xfrm>
            <a:off x="457200" y="914400"/>
            <a:ext cx="4114800" cy="1877437"/>
          </a:xfrm>
          <a:prstGeom prst="rect">
            <a:avLst/>
          </a:prstGeom>
        </p:spPr>
        <p:txBody>
          <a:bodyPr wrap="square">
            <a:spAutoFit/>
          </a:bodyPr>
          <a:lstStyle/>
          <a:p>
            <a:pPr marL="742950" lvl="1" indent="-285750">
              <a:spcAft>
                <a:spcPts val="0"/>
              </a:spcAft>
              <a:buFont typeface="Times New Roman"/>
              <a:buChar char="•"/>
              <a:tabLst>
                <a:tab pos="914400" algn="l"/>
              </a:tabLst>
            </a:pPr>
            <a:r>
              <a:rPr lang="en-US" b="1" i="1" dirty="0" smtClean="0">
                <a:solidFill>
                  <a:schemeClr val="accent6">
                    <a:lumMod val="75000"/>
                  </a:schemeClr>
                </a:solidFill>
                <a:latin typeface="Calibri"/>
                <a:ea typeface="Calibri"/>
                <a:cs typeface="Times New Roman"/>
              </a:rPr>
              <a:t>Semiconductor devices</a:t>
            </a:r>
            <a:endParaRPr lang="en-US" dirty="0" smtClean="0">
              <a:solidFill>
                <a:schemeClr val="accent6">
                  <a:lumMod val="75000"/>
                </a:schemeClr>
              </a:solidFill>
              <a:latin typeface="Calibri"/>
              <a:ea typeface="Calibri"/>
              <a:cs typeface="Times New Roman"/>
            </a:endParaRPr>
          </a:p>
          <a:p>
            <a:pPr marL="1143000" lvl="2" indent="-228600">
              <a:spcAft>
                <a:spcPts val="0"/>
              </a:spcAft>
              <a:buFont typeface="Times New Roman"/>
              <a:buChar char="•"/>
              <a:tabLst>
                <a:tab pos="1371600" algn="l"/>
              </a:tabLst>
            </a:pPr>
            <a:r>
              <a:rPr lang="en-US" dirty="0" smtClean="0">
                <a:solidFill>
                  <a:srgbClr val="D76A19"/>
                </a:solidFill>
                <a:latin typeface="Calibri"/>
                <a:ea typeface="Calibri"/>
                <a:cs typeface="Times New Roman"/>
              </a:rPr>
              <a:t>Transistors BJT</a:t>
            </a:r>
          </a:p>
          <a:p>
            <a:pPr marL="1600200" lvl="3" indent="-228600">
              <a:buFont typeface="Times New Roman"/>
              <a:buChar char="•"/>
              <a:tabLst>
                <a:tab pos="1371600" algn="l"/>
              </a:tabLst>
            </a:pPr>
            <a:r>
              <a:rPr lang="en-US" dirty="0" smtClean="0">
                <a:solidFill>
                  <a:srgbClr val="D76A19"/>
                </a:solidFill>
                <a:latin typeface="Calibri"/>
                <a:ea typeface="Calibri"/>
                <a:cs typeface="Times New Roman"/>
              </a:rPr>
              <a:t>The transistor as a switch</a:t>
            </a:r>
          </a:p>
          <a:p>
            <a:pPr marL="1600200" lvl="3" indent="-228600">
              <a:buFont typeface="Times New Roman"/>
              <a:buChar char="•"/>
              <a:tabLst>
                <a:tab pos="1371600" algn="l"/>
              </a:tabLst>
            </a:pPr>
            <a:endParaRPr lang="en-US" dirty="0" smtClean="0">
              <a:solidFill>
                <a:srgbClr val="D76A19"/>
              </a:solidFill>
              <a:latin typeface="Calibri"/>
              <a:ea typeface="Calibri"/>
              <a:cs typeface="Times New Roman"/>
            </a:endParaRPr>
          </a:p>
          <a:p>
            <a:pPr marL="1143000" lvl="2" indent="-228600">
              <a:spcAft>
                <a:spcPts val="0"/>
              </a:spcAft>
              <a:buFont typeface="Times New Roman"/>
              <a:buChar char="•"/>
              <a:tabLst>
                <a:tab pos="1371600" algn="l"/>
              </a:tabLst>
            </a:pPr>
            <a:endParaRPr lang="en-US" dirty="0" smtClean="0">
              <a:solidFill>
                <a:srgbClr val="D76A19"/>
              </a:solidFill>
              <a:latin typeface="Calibri"/>
              <a:ea typeface="Calibri"/>
              <a:cs typeface="Times New Roman"/>
            </a:endParaRPr>
          </a:p>
          <a:p>
            <a:r>
              <a:rPr lang="en-US" sz="800" dirty="0" smtClean="0"/>
              <a:t>	</a:t>
            </a:r>
            <a:endParaRPr lang="en-US" sz="1000" dirty="0" smtClean="0">
              <a:solidFill>
                <a:srgbClr val="D76A19"/>
              </a:solidFill>
              <a:latin typeface="Calibri"/>
              <a:ea typeface="Calibri"/>
              <a:cs typeface="Times New Roman"/>
            </a:endParaRPr>
          </a:p>
        </p:txBody>
      </p:sp>
      <p:pic>
        <p:nvPicPr>
          <p:cNvPr id="75778" name="Picture 2"/>
          <p:cNvPicPr>
            <a:picLocks noChangeAspect="1" noChangeArrowheads="1"/>
          </p:cNvPicPr>
          <p:nvPr/>
        </p:nvPicPr>
        <p:blipFill>
          <a:blip r:embed="rId3" cstate="print"/>
          <a:srcRect/>
          <a:stretch>
            <a:fillRect/>
          </a:stretch>
        </p:blipFill>
        <p:spPr bwMode="auto">
          <a:xfrm>
            <a:off x="4038600" y="990600"/>
            <a:ext cx="4841794" cy="5321238"/>
          </a:xfrm>
          <a:prstGeom prst="rect">
            <a:avLst/>
          </a:prstGeom>
          <a:noFill/>
          <a:ln w="9525">
            <a:noFill/>
            <a:miter lim="800000"/>
            <a:headEnd/>
            <a:tailEnd/>
          </a:ln>
        </p:spPr>
      </p:pic>
      <p:pic>
        <p:nvPicPr>
          <p:cNvPr id="75782" name="Picture 6" descr="http://apps.usd.edu/coglab/psyc770/images/trans7.gif"/>
          <p:cNvPicPr>
            <a:picLocks noChangeAspect="1" noChangeArrowheads="1"/>
          </p:cNvPicPr>
          <p:nvPr/>
        </p:nvPicPr>
        <p:blipFill>
          <a:blip r:embed="rId4" cstate="print"/>
          <a:srcRect/>
          <a:stretch>
            <a:fillRect/>
          </a:stretch>
        </p:blipFill>
        <p:spPr bwMode="auto">
          <a:xfrm>
            <a:off x="685800" y="2133600"/>
            <a:ext cx="2362200" cy="2318991"/>
          </a:xfrm>
          <a:prstGeom prst="rect">
            <a:avLst/>
          </a:prstGeom>
          <a:noFill/>
        </p:spPr>
      </p:pic>
      <p:pic>
        <p:nvPicPr>
          <p:cNvPr id="11" name="Picture 4" descr="http://hyperphysics.phy-astr.gsu.edu/hbase/solids/imgsol/tran1.gif"/>
          <p:cNvPicPr>
            <a:picLocks noChangeAspect="1" noChangeArrowheads="1"/>
          </p:cNvPicPr>
          <p:nvPr/>
        </p:nvPicPr>
        <p:blipFill>
          <a:blip r:embed="rId5" cstate="print"/>
          <a:srcRect/>
          <a:stretch>
            <a:fillRect/>
          </a:stretch>
        </p:blipFill>
        <p:spPr bwMode="auto">
          <a:xfrm>
            <a:off x="381000" y="4495800"/>
            <a:ext cx="2273084" cy="1676400"/>
          </a:xfrm>
          <a:prstGeom prst="rect">
            <a:avLst/>
          </a:prstGeom>
          <a:noFill/>
        </p:spPr>
      </p:pic>
      <p:pic>
        <p:nvPicPr>
          <p:cNvPr id="12" name="Picture 6" descr="http://www.talkingelectronics.com/projects/100%20IC%20Circuits/images/Tr-Pinouts.gif"/>
          <p:cNvPicPr>
            <a:picLocks noChangeAspect="1" noChangeArrowheads="1"/>
          </p:cNvPicPr>
          <p:nvPr/>
        </p:nvPicPr>
        <p:blipFill>
          <a:blip r:embed="rId6" cstate="print"/>
          <a:srcRect/>
          <a:stretch>
            <a:fillRect/>
          </a:stretch>
        </p:blipFill>
        <p:spPr bwMode="auto">
          <a:xfrm>
            <a:off x="2819400" y="4495800"/>
            <a:ext cx="1328853" cy="1676400"/>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00000"/>
              </a:lnSpc>
            </a:pPr>
            <a:r>
              <a:rPr lang="en-US" sz="2800" dirty="0" smtClean="0">
                <a:solidFill>
                  <a:schemeClr val="accent6">
                    <a:lumMod val="75000"/>
                  </a:schemeClr>
                </a:solidFill>
              </a:rPr>
              <a:t>Electronic components &amp; Electrical machines</a:t>
            </a:r>
          </a:p>
        </p:txBody>
      </p:sp>
      <p:sp>
        <p:nvSpPr>
          <p:cNvPr id="2" name="Slide Number Placeholder 1"/>
          <p:cNvSpPr>
            <a:spLocks noGrp="1"/>
          </p:cNvSpPr>
          <p:nvPr>
            <p:ph type="sldNum" sz="quarter" idx="10"/>
          </p:nvPr>
        </p:nvSpPr>
        <p:spPr/>
        <p:txBody>
          <a:bodyPr/>
          <a:lstStyle/>
          <a:p>
            <a:pPr>
              <a:defRPr/>
            </a:pPr>
            <a:r>
              <a:rPr lang="en-US" smtClean="0">
                <a:solidFill>
                  <a:srgbClr val="969696"/>
                </a:solidFill>
              </a:rPr>
              <a:t>Page </a:t>
            </a:r>
            <a:fld id="{52FA82AE-F571-4DB8-B1F2-0BD6296CA4F4}" type="slidenum">
              <a:rPr lang="en-US" smtClean="0">
                <a:solidFill>
                  <a:srgbClr val="969696"/>
                </a:solidFill>
              </a:rPr>
              <a:pPr>
                <a:defRPr/>
              </a:pPr>
              <a:t>17</a:t>
            </a:fld>
            <a:endParaRPr lang="en-US" dirty="0">
              <a:solidFill>
                <a:srgbClr val="969696"/>
              </a:solidFill>
            </a:endParaRPr>
          </a:p>
        </p:txBody>
      </p:sp>
      <p:sp>
        <p:nvSpPr>
          <p:cNvPr id="5" name="Rectangle 4"/>
          <p:cNvSpPr/>
          <p:nvPr/>
        </p:nvSpPr>
        <p:spPr>
          <a:xfrm>
            <a:off x="457200" y="914400"/>
            <a:ext cx="6705600" cy="3046988"/>
          </a:xfrm>
          <a:prstGeom prst="rect">
            <a:avLst/>
          </a:prstGeom>
        </p:spPr>
        <p:txBody>
          <a:bodyPr wrap="square">
            <a:spAutoFit/>
          </a:bodyPr>
          <a:lstStyle/>
          <a:p>
            <a:pPr marL="742950" lvl="1" indent="-285750">
              <a:spcAft>
                <a:spcPts val="0"/>
              </a:spcAft>
              <a:buFont typeface="Times New Roman"/>
              <a:buChar char="•"/>
              <a:tabLst>
                <a:tab pos="914400" algn="l"/>
              </a:tabLst>
            </a:pPr>
            <a:r>
              <a:rPr lang="en-US" b="1" i="1" dirty="0" smtClean="0">
                <a:solidFill>
                  <a:schemeClr val="accent6">
                    <a:lumMod val="75000"/>
                  </a:schemeClr>
                </a:solidFill>
                <a:latin typeface="Calibri"/>
                <a:ea typeface="Calibri"/>
                <a:cs typeface="Times New Roman"/>
              </a:rPr>
              <a:t>Semiconductor devices</a:t>
            </a:r>
            <a:endParaRPr lang="en-US" dirty="0" smtClean="0">
              <a:solidFill>
                <a:schemeClr val="accent6">
                  <a:lumMod val="75000"/>
                </a:schemeClr>
              </a:solidFill>
              <a:latin typeface="Calibri"/>
              <a:ea typeface="Calibri"/>
              <a:cs typeface="Times New Roman"/>
            </a:endParaRPr>
          </a:p>
          <a:p>
            <a:pPr marL="1143000" lvl="2" indent="-228600">
              <a:buFont typeface="Times New Roman"/>
              <a:buChar char="•"/>
              <a:tabLst>
                <a:tab pos="1371600" algn="l"/>
              </a:tabLst>
            </a:pPr>
            <a:r>
              <a:rPr lang="en-US" dirty="0" smtClean="0">
                <a:solidFill>
                  <a:srgbClr val="D76A19"/>
                </a:solidFill>
                <a:latin typeface="Calibri"/>
                <a:ea typeface="Calibri"/>
                <a:cs typeface="Times New Roman"/>
              </a:rPr>
              <a:t>Field-effect transistor (FET)</a:t>
            </a:r>
          </a:p>
          <a:p>
            <a:r>
              <a:rPr lang="en-US" sz="1000" b="1" dirty="0" smtClean="0"/>
              <a:t>How a field-effect transistor (FET) works</a:t>
            </a:r>
          </a:p>
          <a:p>
            <a:r>
              <a:rPr lang="en-US" sz="1000" dirty="0" smtClean="0"/>
              <a:t>All transistors work by controlling the movement of electrons, but not all of them do it the same way. Like a junction transistor, a FET (field effect transistor) has three different terminals—but they have the names source (analogous to the emitter), drain (analogous to the collector), and gate (analogous to the base). In a FET, the layers of n-type and p-type silicon are arranged in a slightly different way and coated with layers of metal and oxide. That gives us a device called a MOSFET (Metal Oxide Semiconductor Field Effect Transistor). </a:t>
            </a:r>
          </a:p>
          <a:p>
            <a:endParaRPr lang="en-US" sz="1000" dirty="0" smtClean="0"/>
          </a:p>
          <a:p>
            <a:endParaRPr lang="en-US" sz="800" dirty="0" smtClean="0"/>
          </a:p>
          <a:p>
            <a:r>
              <a:rPr lang="en-US" sz="1000" dirty="0" smtClean="0"/>
              <a:t>Although there are extra electrons in the n-type source and drain, they cannot flow from one to the other because of the holes in the p-type gate in between them. However, if we attach a positive voltage to the gate, an electric field is created there that allows electrons to flow in a thin channel from the source to the drain. This "field effect" allows a current to flow and switches the transistor on:</a:t>
            </a:r>
          </a:p>
          <a:p>
            <a:r>
              <a:rPr lang="en-US" sz="1000" dirty="0" smtClean="0"/>
              <a:t>For the sake of completeness, we could note that a MOSFET is a </a:t>
            </a:r>
            <a:r>
              <a:rPr lang="en-US" sz="1000" dirty="0" err="1" smtClean="0"/>
              <a:t>unipolar</a:t>
            </a:r>
            <a:r>
              <a:rPr lang="en-US" sz="1000" dirty="0" smtClean="0"/>
              <a:t> transistor because only one kind ("polarity") of electric charge is involved in making it work.</a:t>
            </a:r>
          </a:p>
          <a:p>
            <a:pPr marL="1143000" lvl="2" indent="-228600">
              <a:spcAft>
                <a:spcPts val="0"/>
              </a:spcAft>
              <a:buFont typeface="Times New Roman"/>
              <a:buChar char="•"/>
              <a:tabLst>
                <a:tab pos="1371600" algn="l"/>
              </a:tabLst>
            </a:pPr>
            <a:endParaRPr lang="en-US" dirty="0" smtClean="0">
              <a:solidFill>
                <a:srgbClr val="D76A19"/>
              </a:solidFill>
              <a:latin typeface="Calibri"/>
              <a:ea typeface="Calibri"/>
              <a:cs typeface="Times New Roman"/>
            </a:endParaRPr>
          </a:p>
        </p:txBody>
      </p:sp>
      <p:pic>
        <p:nvPicPr>
          <p:cNvPr id="3074" name="Picture 2" descr="http://www.piclist.com/images/www/hobby_elec/gif/pic224.gif"/>
          <p:cNvPicPr>
            <a:picLocks noChangeAspect="1" noChangeArrowheads="1"/>
          </p:cNvPicPr>
          <p:nvPr/>
        </p:nvPicPr>
        <p:blipFill>
          <a:blip r:embed="rId3" cstate="print"/>
          <a:srcRect/>
          <a:stretch>
            <a:fillRect/>
          </a:stretch>
        </p:blipFill>
        <p:spPr bwMode="auto">
          <a:xfrm>
            <a:off x="3962400" y="3810001"/>
            <a:ext cx="2297895" cy="1676400"/>
          </a:xfrm>
          <a:prstGeom prst="rect">
            <a:avLst/>
          </a:prstGeom>
          <a:noFill/>
        </p:spPr>
      </p:pic>
      <p:pic>
        <p:nvPicPr>
          <p:cNvPr id="3078" name="Picture 6" descr="n-channel metal-oxide semiconductor"/>
          <p:cNvPicPr>
            <a:picLocks noChangeAspect="1" noChangeArrowheads="1"/>
          </p:cNvPicPr>
          <p:nvPr/>
        </p:nvPicPr>
        <p:blipFill>
          <a:blip r:embed="rId4" cstate="print"/>
          <a:srcRect/>
          <a:stretch>
            <a:fillRect/>
          </a:stretch>
        </p:blipFill>
        <p:spPr bwMode="auto">
          <a:xfrm>
            <a:off x="1295400" y="3733800"/>
            <a:ext cx="2667000" cy="2449582"/>
          </a:xfrm>
          <a:prstGeom prst="rect">
            <a:avLst/>
          </a:prstGeom>
          <a:noFill/>
        </p:spPr>
      </p:pic>
      <p:pic>
        <p:nvPicPr>
          <p:cNvPr id="3080" name="Picture 8" descr="http://1.bp.blogspot.com/-qdO-nQ1eJv4/T1zW_qXqQGI/AAAAAAAAAu0/IGwdmvYBHDA/s1600/DRAM.png"/>
          <p:cNvPicPr>
            <a:picLocks noChangeAspect="1" noChangeArrowheads="1"/>
          </p:cNvPicPr>
          <p:nvPr/>
        </p:nvPicPr>
        <p:blipFill>
          <a:blip r:embed="rId5" cstate="print"/>
          <a:srcRect/>
          <a:stretch>
            <a:fillRect/>
          </a:stretch>
        </p:blipFill>
        <p:spPr bwMode="auto">
          <a:xfrm>
            <a:off x="6629400" y="3810000"/>
            <a:ext cx="1675975" cy="1600200"/>
          </a:xfrm>
          <a:prstGeom prst="rect">
            <a:avLst/>
          </a:prstGeom>
          <a:noFill/>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00000"/>
              </a:lnSpc>
            </a:pPr>
            <a:r>
              <a:rPr lang="en-US" sz="2800" dirty="0" smtClean="0">
                <a:solidFill>
                  <a:schemeClr val="accent6">
                    <a:lumMod val="75000"/>
                  </a:schemeClr>
                </a:solidFill>
              </a:rPr>
              <a:t>Electronic components &amp; Electrical machines</a:t>
            </a:r>
          </a:p>
        </p:txBody>
      </p:sp>
      <p:sp>
        <p:nvSpPr>
          <p:cNvPr id="2" name="Slide Number Placeholder 1"/>
          <p:cNvSpPr>
            <a:spLocks noGrp="1"/>
          </p:cNvSpPr>
          <p:nvPr>
            <p:ph type="sldNum" sz="quarter" idx="10"/>
          </p:nvPr>
        </p:nvSpPr>
        <p:spPr/>
        <p:txBody>
          <a:bodyPr/>
          <a:lstStyle/>
          <a:p>
            <a:pPr>
              <a:defRPr/>
            </a:pPr>
            <a:r>
              <a:rPr lang="en-US" smtClean="0">
                <a:solidFill>
                  <a:srgbClr val="969696"/>
                </a:solidFill>
              </a:rPr>
              <a:t>Page </a:t>
            </a:r>
            <a:fld id="{52FA82AE-F571-4DB8-B1F2-0BD6296CA4F4}" type="slidenum">
              <a:rPr lang="en-US" smtClean="0">
                <a:solidFill>
                  <a:srgbClr val="969696"/>
                </a:solidFill>
              </a:rPr>
              <a:pPr>
                <a:defRPr/>
              </a:pPr>
              <a:t>18</a:t>
            </a:fld>
            <a:endParaRPr lang="en-US" dirty="0">
              <a:solidFill>
                <a:srgbClr val="969696"/>
              </a:solidFill>
            </a:endParaRPr>
          </a:p>
        </p:txBody>
      </p:sp>
      <p:sp>
        <p:nvSpPr>
          <p:cNvPr id="5" name="Rectangle 4"/>
          <p:cNvSpPr/>
          <p:nvPr/>
        </p:nvSpPr>
        <p:spPr>
          <a:xfrm>
            <a:off x="457200" y="914400"/>
            <a:ext cx="3505200" cy="646331"/>
          </a:xfrm>
          <a:prstGeom prst="rect">
            <a:avLst/>
          </a:prstGeom>
        </p:spPr>
        <p:txBody>
          <a:bodyPr wrap="square">
            <a:spAutoFit/>
          </a:bodyPr>
          <a:lstStyle/>
          <a:p>
            <a:pPr marL="742950" lvl="1" indent="-285750">
              <a:spcAft>
                <a:spcPts val="0"/>
              </a:spcAft>
              <a:buFont typeface="Times New Roman"/>
              <a:buChar char="•"/>
              <a:tabLst>
                <a:tab pos="914400" algn="l"/>
              </a:tabLst>
            </a:pPr>
            <a:r>
              <a:rPr lang="en-US" b="1" i="1" dirty="0" smtClean="0">
                <a:solidFill>
                  <a:schemeClr val="accent6">
                    <a:lumMod val="75000"/>
                  </a:schemeClr>
                </a:solidFill>
                <a:latin typeface="Calibri"/>
                <a:ea typeface="Calibri"/>
                <a:cs typeface="Times New Roman"/>
              </a:rPr>
              <a:t>Semiconductor devices</a:t>
            </a:r>
            <a:endParaRPr lang="en-US" dirty="0" smtClean="0">
              <a:solidFill>
                <a:schemeClr val="accent6">
                  <a:lumMod val="75000"/>
                </a:schemeClr>
              </a:solidFill>
              <a:latin typeface="Calibri"/>
              <a:ea typeface="Calibri"/>
              <a:cs typeface="Times New Roman"/>
            </a:endParaRPr>
          </a:p>
          <a:p>
            <a:pPr marL="1143000" lvl="2" indent="-228600">
              <a:spcAft>
                <a:spcPts val="0"/>
              </a:spcAft>
              <a:buFont typeface="Times New Roman"/>
              <a:buChar char="•"/>
              <a:tabLst>
                <a:tab pos="1371600" algn="l"/>
              </a:tabLst>
            </a:pPr>
            <a:r>
              <a:rPr lang="en-US" dirty="0" smtClean="0">
                <a:solidFill>
                  <a:srgbClr val="D76A19"/>
                </a:solidFill>
                <a:latin typeface="Calibri"/>
                <a:ea typeface="Calibri"/>
                <a:cs typeface="Times New Roman"/>
              </a:rPr>
              <a:t>Integrated circuits</a:t>
            </a:r>
          </a:p>
        </p:txBody>
      </p:sp>
      <p:pic>
        <p:nvPicPr>
          <p:cNvPr id="29700" name="Picture 4" descr="https://upload.wikimedia.org/wikipedia/commons/8/80/Three_IC_circuit_chips.JPG"/>
          <p:cNvPicPr>
            <a:picLocks noChangeAspect="1" noChangeArrowheads="1"/>
          </p:cNvPicPr>
          <p:nvPr/>
        </p:nvPicPr>
        <p:blipFill>
          <a:blip r:embed="rId3" cstate="print"/>
          <a:srcRect/>
          <a:stretch>
            <a:fillRect/>
          </a:stretch>
        </p:blipFill>
        <p:spPr bwMode="auto">
          <a:xfrm>
            <a:off x="609600" y="1600200"/>
            <a:ext cx="1946823" cy="1581150"/>
          </a:xfrm>
          <a:prstGeom prst="rect">
            <a:avLst/>
          </a:prstGeom>
          <a:noFill/>
        </p:spPr>
      </p:pic>
      <p:sp>
        <p:nvSpPr>
          <p:cNvPr id="29702" name="AutoShape 6" descr="&amp;Rcy;&amp;iecy;&amp;zcy;&amp;ucy;&amp;lcy;&amp;tcy;&amp;acy;&amp;tcy; &amp;scy; &amp;icy;&amp;zcy;&amp;ocy;&amp;bcy;&amp;rcy;&amp;acy;&amp;zhcy;&amp;iecy;&amp;ncy;&amp;icy;&amp;iecy; &amp;zcy;&amp;acy; smt integrated circui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9704" name="AutoShape 8" descr="data:image/jpeg;base64,/9j/4AAQSkZJRgABAQAAAQABAAD/2wCEAAkGBxISEhIUEhQUEhUXFRQVFxQYFxcYGRgZFhQZGBQUFhcaHCkgGBslHBcUIjIhJS0rLi4xFx8zODYsOCgtLisBCgoKDg0NFBAMFCscFBksKywsLSs3LCssKzcrKywrNyssLiwrLCwrLCsrLCsrKysrKysrKysrKysrKysrKysrK//AABEIALcBFAMBIgACEQEDEQH/xAAcAAEAAgMBAQEAAAAAAAAAAAAAAQYEBQcDAgj/xAA7EAACAgECBAUBBgMHBAMAAAABAgADEQQhBRITMQYiQVFhcQcUMkKBkSNSoSQzYnKCscEVU/DxQ5LR/8QAFgEBAQEAAAAAAAAAAAAAAAAAAAEC/8QAGBEBAQEBAQAAAAAAAAAAAAAAABEBMVH/2gAMAwEAAhEDEQA/AO4REQEmRJgIiICIiAiIgIiIEREQEZkM2O8ofiv7TNPp8pp/7Rb2yP7tT8t+Y/A/eBfcxOI8K+1XWJZm8JdWe6KoQj/Kw/5nU/DninS61c0P5sZattnX6j1HyMiBu4kAyYCIiAiIgIiICIiAiIgIiICTIkwERECIiICTIkwEREBERAREQERma3jfHNPpE577FrX0Hdm+FUbsfpA2MrfifxppdECHYPZ6UoQW+Ob0T6mc48VfahfflNKDRWcjn/8AkYfB7J+m/wAygOxJJJJJOSSckn1JPqYFl8UeOdVrcqT0at8VITgj0522Lf0+krGIiAnpRc1bB0ZkYbhlJUj5yJ5xIOmeFvtVdOWvWr1F7ddfxD25lxhvqMH6zqnDeJ1ahBZS62IfVTn9CPQ/Bn5fmdwfjF+ls6lFhrbbOOzfDL2YSj9PROc+FftRpt5U1YFFnbnGemfqe6frt8zoddgYAqQQdwQcg/IIgfcREBERAREQEREBERASZEmAiIgRERASZEQJiRECYkQTAEzz1GoStSzsEUDJYkAAe5J7SmeKvtH02l5kqxqLhthT5FP+Nx/sMn6TkPiHxJqda2dQ/MAcrWNkX6L7/JyYHRPFP2qqua9EvOe3WYeX/Qv5vqdvrOW8Q19t7my6xrXP5mOT+g7AfA2mNEgREQEREBERAREQEsHhnxhqtEQK356/Wl8lO/5f5D9JX4gfoHwp480utwuejd/2nI3/AMjdm/3lqzPypLx4U+0nUablS/OopG25/iKPh/zfRv3lHdImo4B4k02sXmosDH8yHZ1+GU7zbwEREBERAREQEmRJgIiIEREQEREBEweLcXo0yF77FrX0ydyfZR3Y/AnJ/FX2pW281ejBpTt1TjqHfcqOyf7/AEgdH8TeLdLoR/FfL+lSYLn9M4UfJxOP+KfH+q1mVVjRT26aHdv87YBP0GB9ZVLXLEsxLMTksTkk/JPefMgREQEREBERAREQEREBERAREQERED20mqsqcPU7VuOzKcETpnhX7ViOWvXLnsOugGR8unr9V3+Jy2IH6k0OtruQWVOtiMMhlORMifmXgnHdRpH56LCn8y91b4ZexnWvCn2m0X4TVY01vbmz/Db55j+D6H95R0CJCsCMg5B7Eev0kwEREBJkSYCIiBEREDzuuVAWYhVAyWJwAPcmc38VfapUnMmiAufcdU/3YPuo/P8A7TQfbr4iC36fTqz4VbGtUEhcsU6e3YkAP+4nO6rAwypyPiBncV4pdqXNl9jWOfVj2+AOwHwJiRiAJAiIgIiICIiAiIgJGZMQIyfiA36SYxACIiAiIgIiICIiAjERAsvhjxvqtFhVbq1f9lzt/pPdZ2Hwt430uuAVG6duN6n2P+g9nH0n55nw9/KcgnI3GO4PwfSUfq+JofA2u6+h0rklmNahiTk8w2OT6zfQEmRJgIiIETX8bGp6Y+69PnDAlXzhlwcqGH4TnG+D2mwiB+cPtL4FqTqK3tq6Nmoa1q6g/VJI6fOds4yWzge/aUbVaa7TWFLFap12KsMH9R6z9CePfETJa9VFa9dBWi3soPTW9hztn0Ucqk/QfpWeI8G02q69NYV1qKHUcQvPnDYB5aseuMeUYGDvA5ZpeJg4D7H39JsAZ68a8GWKtl+mDW6Vfw2PhSw91H5hnO427St0al6zgfsYFgiYml16vt+E+x/4mXIEREBERAREQEREBERAREQEREBERAREEwE+XcDvPCzUe37z70HD7L2wgzuAWJwoycDmY7CCvK3UE9thNjwvw9fcps5SlS45rWGwz/59JZ+G+FKqbOjawXVnlNJtX+zWHYhVYZBOTjf9JtW1NuLr9OrUavS2Imr0f4qray2CUUg5zv29Nx3BlZt4tvgLQ6mrTVrUEKOFdbi2crjy+UeuPpL4JrvD+rqtoraheWvAAXGOXbOAPbebKGiTIkwEREBPO60L3IGdhk4ycZwP0BnpMXiGgruULai2AMGAIzhh2Yex3P7wKP4i4Sbv+oXVNz9SlEHoMqwLcreoAH9ZU+NcLCnU1HKVJVp9RYuNrWAQsr77FtlJ+J0rW8OuTJ8+qTqeWkclYRWPr2FgU+hxsPUzC19VeoF9dnK91g6Rrq3KcpDYdvrjLHAxAo/EOK+a+/WVm0gVDSaXI6fK4AFhXsctsAf5f2xfEnhevU2PW39o15VWY0YWmgenUJG477nGcbCWTjXA3rbUuuLQuiRFAwSGXYH4PMWYfQzQayi2pNRXQxXraenU3tnDBRtYFONsIuQPc/MDmnHvDVumsdRi9UxzW1BmVeb+YgeX23mBpdey7HzD57/pOxWa+h1vV/7LoKK6/wCGgIs1DFQxJb1XBwTuSTjO2TXfE3gqtgbuVdFZYAadIvM7vkbc4BPIx32H6wKrp9SrjY/p6z2mm4rwnUaSzkvrap9iM+x7bgz703Ez2ff5/wDO8DbRPiuwMMg5E+5BEREBERAREQEREBERARPiy0CYr2ltv6CB72XgdtzPKquy1gqKzsTgKASf2m64d4YsNZv1AarTgjmZQGYA/m5M7DG+8uGn0FGmFaMOXS6lh0OIUNl1c9lsG57j27H64qXxXuDeDS3MXxdamGOjVuW0rsSdxvt6Ad5ZF1daUC6oC7h7WLTqNKyctunLbF+YEH9f033jV1X2C1XIr4jobAyajHL16gC2WYDDeUZHf2OMnG64fw4WapmRPJraXtsrzlOdCVyPjzKc+5J9YMxrH4SWS/h7uxpDjUaDU7MVVQGdFyc4GenjbvsJueE0NdqNFew5WvosFj9ucqKiB8nkLY/yt7TM4TpBXVo9QVN/RWyq5FGXryVLNyDdiroQR6hsjtPfT1dSsU1BdXpcjpNW4S3Tk5Kgk42XcAjzADBHuVn+DbKqKhpWfF1Q/iK2xOAALEz3rIAwRLODNRpuBqQv3hvvTI2a3dFDKNx3UbkjufWbcCBMmRJgIiICIiAmDr+GrYCAzVEsrc9Z5WPL6EjuPgzOiBV9bU+nVw2K6OcDmrDvY4fAy+xK7kgtvtg7TC4rwyq1b7Co05soOnTP4mGMDyj/AA7Ad5dCJp9bwQBns0/LVczBi7KXB9GyudsjAJGDsIHPOPcBKseomUq0CtjcA2Vs1mRj+V2Sa4aq+k3XIRdqb9KjIxG9CAkPjJ98uSMbAD0yeiW8yG1HTvyq2puKitg2OXkAPozcvLtuu59TrNdwJLerZp2Pl0j0BjgKSVIBBPfuST27QKudLRf1dPWEYLUr6rXXjnOG35a8+vcgDAHc/NJ4x4HDI+o0Rb7uq8we4heqR+I07eYdzntLnr+DlunQwNYbQs9hUDDFWsdQT6+VVB+GnhfxbBOo1dfURNIh0un7pldixQbHlIUAHYZPxA5B56m9UOxwdsg9jj1Bmx0vEgdm8p9/SdR4xwddUwrtB1mtsoD8qHkq0yZ25m+DncnfGwnP+O+C7aWYUN97VFzYa1JCe4Y9v1gfIMTQabVPX27eoM22m1yv8H2P/BgZMREgREQEZgmY9mp9v3ge7uB3mNZqD6bT14dw67UuEqRrGJxt/wAntLbwXwuihmAXV6ik5t0ZyjBR+IqDu/cH9tpUqtcI4HZqCu61IzBerYeVN/k95dOE8Brot+7r/B12Oemy9Vam4DB5az+XO4zvM373WtddgP3jhuos6N1Fg8+lsPcqcbY7/wDvI+rOHOKbdI7l/urHV6O7mBYVorsiH/CeQ7em23aCPOjiDAHW6dGq1FFvR1+j7pYo2d1TPlACt6bYzvjfNr4QinU6Woc+muQ6yirGOkwFi1hd+3NWD+wm70nCTZqDznpHVaNwxIwXc86MR7uFdD9BMnSW8gq6XJXq6E6dmntYr1FYgnkc9xzbqwyNyDjOxXhodKqNo79Q2KbNOU5yfKGY81fO35Qyu+/vge0yVrNS0adg9N1I5dPqa6y9dinAIYDtkBSyHGSMg7ZGdwzhdjElA+npdj1dJciuu5JfpYPlBOc9we4m+4Zw2rTpyUryLnOMk/Tv6AYAHoBA1Oj4GzP1rQKbc4c0OwFuNs2AjfsMeoxjM3qVBc8oAySdgBue5PzPSICIiAkyJMBERAREQEREBERA89RQjqVdVdT3VgCD9QZpuI8JYczpzXDKldMzBaxjAPLgdsDPK2Vz9ZvYMCpX2rY1tdo6l3IazSikBEsXOecgZBHduw3Amq1nh7ldOmQxp0VycoySGKtyn9WbA/eXfiOgS5Cj55Ty5KsVYFWDKQynIIIBmn1OhtpFpQ4pGG5alJvJwA4J35s9+b8XeBzOvh9i8lVTdG7U6R+pYxOMIzqoxjy7K3xkjM9tLrq2RK359LoKtKLMJ5XvffINncnYljnPmG+5l81OmqfzWKKQtTUoO9n8RMAFBuuxyF7nOZXNR4aZDpK7E56U0+oDBhk7+blYf5Qv6wKnxzwxReld1qJozZWPu2npXNzg7qbVx3/c98zn3H/Dmo0bKLlC8y8wwwbA9j7H4nTtFdfUar6/42ov0ttdQIwUNbbhSTsWJT6cs9+F3I/Jp6WTqNQbdXrbfOeVsgqoz6kEBQQNs/UjkGl4gy7HzD+om1ovVx5TmWbivgem9OtpCaKFUjr3ny3MPzVgD133G3bHrKDqtFdSV50evO6kggMPdSRuIVvZ42XgfMxEuZgMnPab3hXhp36ZvYaWtzhXsBXmO+wz+HOMZO0huxp15rCAAWJ7KP8A8lm4d4UCVjUavmNAOGFOHZPmz+USy8K4V0bPutIOj1wy9Tvh69Uu+FDHYZX69jPXQarBr1+mrVG52o4jpQRyEc3K9nKe2WPb0JHzms9F0lamnTWBF0+oOdHrqPKVf8q2+5BGDnP+8hmvdFufCa/h9rdS0jH3jToD3wPMWOMHG/m95k0cECVa3TIC9aAa2gFf7suqsAvfYBGX/wC3qZZbdDTW4fUsOjfpUp6oI6asOfPO3YZDjlY7ZU79oaaqjgxd9dXSuBfpjfy58ptfqAsoPbLKo27TcaKqtBXqkT7wnQNFwUZsTDMSRXnfHPYrL+L2+fdxa7V1sHrvrBWrV0rzVMu2eqM4UEYJrb/SZt9DwMc4uuCdf85q50R8bqXXPnIO4J3GYGn0eja9FrUrqtKCOnaWeu2nGMAOBlyASAwIO2G9ZYdFwtVC9RjqHU5WyxULLsB5SAMbfvvNgBJgMREQEREBERASZEmAiIgIiICIiAiIgIiICRiTEDXa3hKOXdMVXFQovCqWUA5H4hg+v6GarUdTTmxmAwEBbV2MOQD8w6Y3XBxsNjnJMs0+SgxgjI9oFQThdNj02VZIprsUWE4Ri4OeXHfJ3JG2AJTW8PFU0NDc3I6agWOmx5dgpVvorED6mdJ4jwQMXes+blAWpmboFl/DzVjb4OP2OJhPews5blay3kDKiKwqUPzK2LSMEjBB9gV23EDnOj1G2kuuQXUJRamm04GRz08uGZAN8KVwPczm3HPFeo1dha/BAyBXjZRncD5nfa/DqDUaMVsAaTY7ooyFDnm7+m4Cj1O8jxn9mei1/M4Uae85/jVqNz6GxBgP/Q/MJHE9HxXT1qGqo/icqjLHKg474yfX2m68JeImssOm1Y6+lvbkdSCekbDhbEI3TDHuD/USx8H+xawWD7zqKzUO4qDc7ew8wwo/eX7iPhSirQ206WlVPkfCgF7GrZW3Y92IXGSfWDMUSjRWrQabSXu0LrZRap83TsaoqDt2COSR6Y9hLJ/0Pnt1NVhFTX6etq87czhcOcjuQyqx9fPM5DUvPfUn3qi2tar1AzahrXlyU7ny8qsg3HKMZ7T30fDHvRUci/TfiqscOl9eNl5W7k4xizY4HrnMKxk1n8RTQBTqlVarNJbkC1VyRyPjfGX5XGRgkNj02XCuCEZPnpqc5bSMUsQe+O/IDvlQce2JutHo1rVRlnIz53PMxycnLfWZOIGPo9HXUgStQijsoGAJkREBERAREQEREBERASZEmAiIgIiICIiAiIgIiICIiAiIgRPPU0LYjI4DKwKsD2IPcGekQMfRaNKlC1qFH9T9T3J+TMiIgJBkxAwRwigXdYVr1TsX9T6ZPucHGe8zhEQEREBERAREQEREBERAREQEmRJgIiICIiAiIgIiICIiAiIgIiICIiAiIgIiICIiAiIgIiICIiAiIgIiICIiAiIgIiIH/9k="/>
          <p:cNvSpPr>
            <a:spLocks noChangeAspect="1" noChangeArrowheads="1"/>
          </p:cNvSpPr>
          <p:nvPr/>
        </p:nvSpPr>
        <p:spPr bwMode="auto">
          <a:xfrm>
            <a:off x="155575" y="-1081088"/>
            <a:ext cx="3419475" cy="226695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9705" name="Picture 9"/>
          <p:cNvPicPr>
            <a:picLocks noChangeAspect="1" noChangeArrowheads="1"/>
          </p:cNvPicPr>
          <p:nvPr/>
        </p:nvPicPr>
        <p:blipFill>
          <a:blip r:embed="rId4" cstate="print"/>
          <a:srcRect/>
          <a:stretch>
            <a:fillRect/>
          </a:stretch>
        </p:blipFill>
        <p:spPr bwMode="auto">
          <a:xfrm>
            <a:off x="2362200" y="2743200"/>
            <a:ext cx="2133600" cy="1418734"/>
          </a:xfrm>
          <a:prstGeom prst="rect">
            <a:avLst/>
          </a:prstGeom>
          <a:noFill/>
          <a:ln w="9525">
            <a:noFill/>
            <a:miter lim="800000"/>
            <a:headEnd/>
            <a:tailEnd/>
          </a:ln>
          <a:effectLst>
            <a:softEdge rad="63500"/>
          </a:effectLst>
        </p:spPr>
      </p:pic>
      <p:sp>
        <p:nvSpPr>
          <p:cNvPr id="10" name="Rectangle 9"/>
          <p:cNvSpPr/>
          <p:nvPr/>
        </p:nvSpPr>
        <p:spPr>
          <a:xfrm>
            <a:off x="4267200" y="2057400"/>
            <a:ext cx="3733800" cy="369332"/>
          </a:xfrm>
          <a:prstGeom prst="rect">
            <a:avLst/>
          </a:prstGeom>
        </p:spPr>
        <p:txBody>
          <a:bodyPr wrap="square">
            <a:spAutoFit/>
          </a:bodyPr>
          <a:lstStyle/>
          <a:p>
            <a:pPr marL="0" lvl="2">
              <a:spcAft>
                <a:spcPts val="0"/>
              </a:spcAft>
              <a:buFont typeface="Times New Roman"/>
              <a:buChar char="•"/>
              <a:tabLst>
                <a:tab pos="1371600" algn="l"/>
              </a:tabLst>
            </a:pPr>
            <a:r>
              <a:rPr lang="en-US" dirty="0" smtClean="0">
                <a:solidFill>
                  <a:srgbClr val="D76A19"/>
                </a:solidFill>
                <a:latin typeface="Calibri"/>
                <a:ea typeface="Calibri"/>
                <a:cs typeface="Times New Roman"/>
              </a:rPr>
              <a:t>Purpose and application</a:t>
            </a:r>
          </a:p>
        </p:txBody>
      </p:sp>
      <p:sp>
        <p:nvSpPr>
          <p:cNvPr id="11" name="Rectangle 10"/>
          <p:cNvSpPr/>
          <p:nvPr/>
        </p:nvSpPr>
        <p:spPr>
          <a:xfrm>
            <a:off x="4953000" y="3657600"/>
            <a:ext cx="3733800" cy="369332"/>
          </a:xfrm>
          <a:prstGeom prst="rect">
            <a:avLst/>
          </a:prstGeom>
        </p:spPr>
        <p:txBody>
          <a:bodyPr wrap="square">
            <a:spAutoFit/>
          </a:bodyPr>
          <a:lstStyle/>
          <a:p>
            <a:pPr marL="0" lvl="2">
              <a:spcAft>
                <a:spcPts val="0"/>
              </a:spcAft>
              <a:buFont typeface="Times New Roman"/>
              <a:buChar char="•"/>
              <a:tabLst>
                <a:tab pos="1371600" algn="l"/>
              </a:tabLst>
            </a:pPr>
            <a:r>
              <a:rPr lang="en-US" dirty="0" smtClean="0">
                <a:solidFill>
                  <a:srgbClr val="D76A19"/>
                </a:solidFill>
                <a:latin typeface="Calibri"/>
                <a:ea typeface="Calibri"/>
                <a:cs typeface="Times New Roman"/>
              </a:rPr>
              <a:t>Packages</a:t>
            </a: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00000"/>
              </a:lnSpc>
            </a:pPr>
            <a:r>
              <a:rPr lang="en-US" sz="2800" dirty="0" smtClean="0">
                <a:solidFill>
                  <a:schemeClr val="accent6">
                    <a:lumMod val="75000"/>
                  </a:schemeClr>
                </a:solidFill>
              </a:rPr>
              <a:t>Electronic components &amp; Electrical machines</a:t>
            </a:r>
          </a:p>
        </p:txBody>
      </p:sp>
      <p:sp>
        <p:nvSpPr>
          <p:cNvPr id="2" name="Slide Number Placeholder 1"/>
          <p:cNvSpPr>
            <a:spLocks noGrp="1"/>
          </p:cNvSpPr>
          <p:nvPr>
            <p:ph type="sldNum" sz="quarter" idx="10"/>
          </p:nvPr>
        </p:nvSpPr>
        <p:spPr/>
        <p:txBody>
          <a:bodyPr/>
          <a:lstStyle/>
          <a:p>
            <a:pPr>
              <a:defRPr/>
            </a:pPr>
            <a:r>
              <a:rPr lang="en-US" smtClean="0">
                <a:solidFill>
                  <a:srgbClr val="969696"/>
                </a:solidFill>
              </a:rPr>
              <a:t>Page </a:t>
            </a:r>
            <a:fld id="{52FA82AE-F571-4DB8-B1F2-0BD6296CA4F4}" type="slidenum">
              <a:rPr lang="en-US" smtClean="0">
                <a:solidFill>
                  <a:srgbClr val="969696"/>
                </a:solidFill>
              </a:rPr>
              <a:pPr>
                <a:defRPr/>
              </a:pPr>
              <a:t>19</a:t>
            </a:fld>
            <a:endParaRPr lang="en-US" dirty="0">
              <a:solidFill>
                <a:srgbClr val="969696"/>
              </a:solidFill>
            </a:endParaRPr>
          </a:p>
        </p:txBody>
      </p:sp>
      <p:sp>
        <p:nvSpPr>
          <p:cNvPr id="5" name="Rectangle 4"/>
          <p:cNvSpPr/>
          <p:nvPr/>
        </p:nvSpPr>
        <p:spPr>
          <a:xfrm>
            <a:off x="228600" y="762000"/>
            <a:ext cx="4572000" cy="646331"/>
          </a:xfrm>
          <a:prstGeom prst="rect">
            <a:avLst/>
          </a:prstGeom>
        </p:spPr>
        <p:txBody>
          <a:bodyPr>
            <a:spAutoFit/>
          </a:bodyPr>
          <a:lstStyle/>
          <a:p>
            <a:pPr marL="685800" lvl="1" indent="-228600">
              <a:buFont typeface="Times New Roman"/>
              <a:buChar char="•"/>
              <a:tabLst>
                <a:tab pos="1371600" algn="l"/>
              </a:tabLst>
            </a:pPr>
            <a:r>
              <a:rPr lang="en-US" b="1" i="1" dirty="0" smtClean="0">
                <a:solidFill>
                  <a:schemeClr val="accent6">
                    <a:lumMod val="75000"/>
                  </a:schemeClr>
                </a:solidFill>
                <a:latin typeface="Calibri"/>
                <a:ea typeface="Calibri"/>
                <a:cs typeface="Times New Roman"/>
              </a:rPr>
              <a:t>Electrical machines</a:t>
            </a:r>
          </a:p>
          <a:p>
            <a:pPr marL="1143000" lvl="2" indent="-228600">
              <a:buFont typeface="Times New Roman"/>
              <a:buChar char="•"/>
              <a:tabLst>
                <a:tab pos="1371600" algn="l"/>
              </a:tabLst>
            </a:pPr>
            <a:r>
              <a:rPr lang="en-US" dirty="0" smtClean="0">
                <a:latin typeface="Calibri"/>
                <a:ea typeface="Calibri"/>
                <a:cs typeface="Times New Roman"/>
              </a:rPr>
              <a:t>Motors - DC, Stepper, BLDC</a:t>
            </a:r>
          </a:p>
        </p:txBody>
      </p:sp>
      <p:sp>
        <p:nvSpPr>
          <p:cNvPr id="6" name="Rectangle 5"/>
          <p:cNvSpPr/>
          <p:nvPr/>
        </p:nvSpPr>
        <p:spPr>
          <a:xfrm>
            <a:off x="304800" y="6248400"/>
            <a:ext cx="4572000" cy="184666"/>
          </a:xfrm>
          <a:prstGeom prst="rect">
            <a:avLst/>
          </a:prstGeom>
        </p:spPr>
        <p:txBody>
          <a:bodyPr>
            <a:spAutoFit/>
          </a:bodyPr>
          <a:lstStyle/>
          <a:p>
            <a:r>
              <a:rPr lang="en-US" sz="600" dirty="0" smtClean="0"/>
              <a:t>http://www.nidec.com/en-NA/technology/capability/brushless/?prt=1</a:t>
            </a:r>
            <a:endParaRPr lang="en-US" sz="600" dirty="0"/>
          </a:p>
        </p:txBody>
      </p:sp>
      <p:pic>
        <p:nvPicPr>
          <p:cNvPr id="27652" name="Picture 4" descr="http://1.bp.blogspot.com/-Zpd1Fc-8NlQ/VWCD3jj3H6I/AAAAAAAAAkA/oX7ejxICFO0/s1600/Comparison%2Bbetween%2BDC%2BMotor%2BTypes.png"/>
          <p:cNvPicPr>
            <a:picLocks noChangeAspect="1" noChangeArrowheads="1"/>
          </p:cNvPicPr>
          <p:nvPr/>
        </p:nvPicPr>
        <p:blipFill>
          <a:blip r:embed="rId3" cstate="print"/>
          <a:srcRect l="1370" t="1801" r="1370" b="2765"/>
          <a:stretch>
            <a:fillRect/>
          </a:stretch>
        </p:blipFill>
        <p:spPr bwMode="auto">
          <a:xfrm>
            <a:off x="457200" y="1371600"/>
            <a:ext cx="4185249" cy="3124200"/>
          </a:xfrm>
          <a:prstGeom prst="rect">
            <a:avLst/>
          </a:prstGeom>
          <a:noFill/>
        </p:spPr>
      </p:pic>
      <p:pic>
        <p:nvPicPr>
          <p:cNvPr id="9" name="Picture 6" descr="http://www.fpvflying.com/product_images/uploaded_images/motor-comparison.png"/>
          <p:cNvPicPr>
            <a:picLocks noChangeAspect="1" noChangeArrowheads="1"/>
          </p:cNvPicPr>
          <p:nvPr/>
        </p:nvPicPr>
        <p:blipFill>
          <a:blip r:embed="rId4" cstate="print"/>
          <a:srcRect/>
          <a:stretch>
            <a:fillRect/>
          </a:stretch>
        </p:blipFill>
        <p:spPr bwMode="auto">
          <a:xfrm>
            <a:off x="4572000" y="3962400"/>
            <a:ext cx="4495800" cy="2338954"/>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extShape 1"/>
          <p:cNvSpPr txBox="1"/>
          <p:nvPr/>
        </p:nvSpPr>
        <p:spPr>
          <a:xfrm>
            <a:off x="322200" y="122400"/>
            <a:ext cx="7300440" cy="426600"/>
          </a:xfrm>
          <a:prstGeom prst="rect">
            <a:avLst/>
          </a:prstGeom>
          <a:noFill/>
          <a:ln>
            <a:noFill/>
          </a:ln>
        </p:spPr>
        <p:txBody>
          <a:bodyPr lIns="0" tIns="0" rIns="0" bIns="0" anchor="b"/>
          <a:lstStyle/>
          <a:p>
            <a:pPr>
              <a:lnSpc>
                <a:spcPct val="100000"/>
              </a:lnSpc>
            </a:pPr>
            <a:r>
              <a:rPr lang="en-US" sz="2400" strike="noStrike">
                <a:solidFill>
                  <a:srgbClr val="000000"/>
                </a:solidFill>
                <a:latin typeface="Arial"/>
              </a:rPr>
              <a:t>
Agenda</a:t>
            </a:r>
            <a:endParaRPr/>
          </a:p>
        </p:txBody>
      </p:sp>
      <p:sp>
        <p:nvSpPr>
          <p:cNvPr id="130" name="TextShape 2"/>
          <p:cNvSpPr txBox="1"/>
          <p:nvPr/>
        </p:nvSpPr>
        <p:spPr>
          <a:xfrm>
            <a:off x="25560" y="6581880"/>
            <a:ext cx="1096560" cy="275760"/>
          </a:xfrm>
          <a:prstGeom prst="rect">
            <a:avLst/>
          </a:prstGeom>
          <a:noFill/>
          <a:ln>
            <a:noFill/>
          </a:ln>
        </p:spPr>
        <p:txBody>
          <a:bodyPr/>
          <a:lstStyle/>
          <a:p>
            <a:pPr>
              <a:lnSpc>
                <a:spcPct val="100000"/>
              </a:lnSpc>
            </a:pPr>
            <a:r>
              <a:rPr lang="en-US" sz="900" strike="noStrike">
                <a:solidFill>
                  <a:srgbClr val="000000"/>
                </a:solidFill>
                <a:latin typeface="Arial"/>
              </a:rPr>
              <a:t>Page </a:t>
            </a:r>
            <a:fld id="{A6845959-B4FD-4A57-A599-A550A87EA2A5}" type="slidenum">
              <a:rPr lang="en-US" sz="900" strike="noStrike">
                <a:solidFill>
                  <a:srgbClr val="000000"/>
                </a:solidFill>
                <a:latin typeface="Arial"/>
              </a:rPr>
              <a:pPr>
                <a:lnSpc>
                  <a:spcPct val="100000"/>
                </a:lnSpc>
              </a:pPr>
              <a:t>2</a:t>
            </a:fld>
            <a:endParaRPr/>
          </a:p>
        </p:txBody>
      </p:sp>
      <p:sp>
        <p:nvSpPr>
          <p:cNvPr id="131" name="TextShape 3"/>
          <p:cNvSpPr txBox="1"/>
          <p:nvPr/>
        </p:nvSpPr>
        <p:spPr>
          <a:xfrm>
            <a:off x="322200" y="950760"/>
            <a:ext cx="8499240" cy="5273280"/>
          </a:xfrm>
          <a:prstGeom prst="rect">
            <a:avLst/>
          </a:prstGeom>
          <a:noFill/>
          <a:ln>
            <a:noFill/>
          </a:ln>
        </p:spPr>
        <p:txBody>
          <a:bodyPr lIns="0" tIns="0" rIns="0" bIns="0"/>
          <a:lstStyle/>
          <a:p>
            <a:pPr>
              <a:lnSpc>
                <a:spcPct val="100000"/>
              </a:lnSpc>
              <a:buFont typeface="Arial" pitchFamily="34" charset="0"/>
              <a:buChar char="•"/>
            </a:pPr>
            <a:r>
              <a:rPr lang="en-US" sz="2800" dirty="0" smtClean="0">
                <a:solidFill>
                  <a:schemeClr val="accent6">
                    <a:lumMod val="75000"/>
                  </a:schemeClr>
                </a:solidFill>
              </a:rPr>
              <a:t>Basic circuits and theory of electric signals</a:t>
            </a:r>
          </a:p>
          <a:p>
            <a:pPr>
              <a:lnSpc>
                <a:spcPct val="100000"/>
              </a:lnSpc>
            </a:pPr>
            <a:endParaRPr lang="en-US" sz="2800" dirty="0" smtClean="0">
              <a:solidFill>
                <a:schemeClr val="accent6">
                  <a:lumMod val="75000"/>
                </a:schemeClr>
              </a:solidFill>
            </a:endParaRPr>
          </a:p>
          <a:p>
            <a:pPr>
              <a:lnSpc>
                <a:spcPct val="100000"/>
              </a:lnSpc>
              <a:buFont typeface="Arial" pitchFamily="34" charset="0"/>
              <a:buChar char="•"/>
            </a:pPr>
            <a:r>
              <a:rPr lang="en-US" sz="2800" dirty="0" smtClean="0">
                <a:solidFill>
                  <a:schemeClr val="accent6">
                    <a:lumMod val="75000"/>
                  </a:schemeClr>
                </a:solidFill>
              </a:rPr>
              <a:t>Electronic components &amp; Electrical machines</a:t>
            </a:r>
          </a:p>
          <a:p>
            <a:pPr>
              <a:lnSpc>
                <a:spcPct val="100000"/>
              </a:lnSpc>
            </a:pPr>
            <a:endParaRPr lang="en-US" sz="2800" dirty="0" smtClean="0">
              <a:solidFill>
                <a:schemeClr val="accent6">
                  <a:lumMod val="75000"/>
                </a:schemeClr>
              </a:solidFill>
            </a:endParaRPr>
          </a:p>
          <a:p>
            <a:pPr>
              <a:lnSpc>
                <a:spcPct val="100000"/>
              </a:lnSpc>
              <a:buFont typeface="Arial" pitchFamily="34" charset="0"/>
              <a:buChar char="•"/>
            </a:pPr>
            <a:r>
              <a:rPr lang="en-US" sz="2800" dirty="0" smtClean="0">
                <a:solidFill>
                  <a:schemeClr val="accent6">
                    <a:lumMod val="75000"/>
                  </a:schemeClr>
                </a:solidFill>
              </a:rPr>
              <a:t>Microcontrollers and microprocessors</a:t>
            </a:r>
          </a:p>
          <a:p>
            <a:pPr>
              <a:lnSpc>
                <a:spcPct val="100000"/>
              </a:lnSpc>
            </a:pPr>
            <a:endParaRPr lang="en-US" sz="2800" dirty="0" smtClean="0">
              <a:solidFill>
                <a:schemeClr val="accent6">
                  <a:lumMod val="75000"/>
                </a:schemeClr>
              </a:solidFill>
            </a:endParaRPr>
          </a:p>
          <a:p>
            <a:pPr>
              <a:lnSpc>
                <a:spcPct val="100000"/>
              </a:lnSpc>
              <a:buFont typeface="Arial" pitchFamily="34" charset="0"/>
              <a:buChar char="•"/>
            </a:pPr>
            <a:r>
              <a:rPr lang="en-US" sz="2800" dirty="0" smtClean="0">
                <a:solidFill>
                  <a:schemeClr val="accent6">
                    <a:lumMod val="75000"/>
                  </a:schemeClr>
                </a:solidFill>
              </a:rPr>
              <a:t>Interfaces &amp; Peripheral devices </a:t>
            </a:r>
          </a:p>
          <a:p>
            <a:pPr>
              <a:lnSpc>
                <a:spcPct val="100000"/>
              </a:lnSpc>
            </a:pPr>
            <a:endParaRPr lang="en-US" sz="2800" dirty="0" smtClean="0">
              <a:solidFill>
                <a:schemeClr val="accent6">
                  <a:lumMod val="75000"/>
                </a:schemeClr>
              </a:solidFill>
            </a:endParaRPr>
          </a:p>
          <a:p>
            <a:pPr>
              <a:lnSpc>
                <a:spcPct val="100000"/>
              </a:lnSpc>
              <a:buFont typeface="Arial" pitchFamily="34" charset="0"/>
              <a:buChar char="•"/>
            </a:pPr>
            <a:r>
              <a:rPr lang="en-US" sz="2800" dirty="0" smtClean="0">
                <a:solidFill>
                  <a:schemeClr val="accent6">
                    <a:lumMod val="75000"/>
                  </a:schemeClr>
                </a:solidFill>
              </a:rPr>
              <a:t>Practical Exercises </a:t>
            </a:r>
          </a:p>
          <a:p>
            <a:pPr>
              <a:lnSpc>
                <a:spcPct val="100000"/>
              </a:lnSpc>
            </a:pPr>
            <a:endParaRPr lang="en-US" dirty="0" smtClean="0">
              <a:solidFill>
                <a:schemeClr val="accent6">
                  <a:lumMod val="75000"/>
                </a:schemeClr>
              </a:solidFill>
            </a:endParaRPr>
          </a:p>
          <a:p>
            <a:pPr>
              <a:lnSpc>
                <a:spcPct val="100000"/>
              </a:lnSpc>
            </a:pPr>
            <a:endParaRPr lang="en-US" dirty="0" smtClean="0">
              <a:solidFill>
                <a:schemeClr val="accent6">
                  <a:lumMod val="75000"/>
                </a:schemeClr>
              </a:solidFill>
            </a:endParaRPr>
          </a:p>
          <a:p>
            <a:pPr>
              <a:lnSpc>
                <a:spcPct val="100000"/>
              </a:lnSpc>
            </a:pPr>
            <a:endParaRPr lang="en-US" dirty="0" smtClean="0">
              <a:solidFill>
                <a:schemeClr val="accent6">
                  <a:lumMod val="75000"/>
                </a:schemeClr>
              </a:solidFill>
            </a:endParaRPr>
          </a:p>
          <a:p>
            <a:pPr>
              <a:lnSpc>
                <a:spcPct val="100000"/>
              </a:lnSpc>
            </a:pPr>
            <a:endParaRPr lang="en-US" dirty="0" smtClean="0">
              <a:solidFill>
                <a:schemeClr val="accent6">
                  <a:lumMod val="75000"/>
                </a:schemeClr>
              </a:solidFill>
            </a:endParaRPr>
          </a:p>
          <a:p>
            <a:pPr>
              <a:lnSpc>
                <a:spcPct val="100000"/>
              </a:lnSpc>
            </a:pPr>
            <a:endParaRPr dirty="0">
              <a:solidFill>
                <a:schemeClr val="accent6">
                  <a:lumMod val="75000"/>
                </a:schemeClr>
              </a:solidFil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00000"/>
              </a:lnSpc>
            </a:pPr>
            <a:r>
              <a:rPr lang="en-US" sz="2800" dirty="0" smtClean="0">
                <a:solidFill>
                  <a:schemeClr val="accent6">
                    <a:lumMod val="75000"/>
                  </a:schemeClr>
                </a:solidFill>
              </a:rPr>
              <a:t>Electronic components &amp; Electrical machines</a:t>
            </a:r>
          </a:p>
        </p:txBody>
      </p:sp>
      <p:sp>
        <p:nvSpPr>
          <p:cNvPr id="2" name="Slide Number Placeholder 1"/>
          <p:cNvSpPr>
            <a:spLocks noGrp="1"/>
          </p:cNvSpPr>
          <p:nvPr>
            <p:ph type="sldNum" sz="quarter" idx="10"/>
          </p:nvPr>
        </p:nvSpPr>
        <p:spPr/>
        <p:txBody>
          <a:bodyPr/>
          <a:lstStyle/>
          <a:p>
            <a:pPr>
              <a:defRPr/>
            </a:pPr>
            <a:r>
              <a:rPr lang="en-US" smtClean="0">
                <a:solidFill>
                  <a:srgbClr val="969696"/>
                </a:solidFill>
              </a:rPr>
              <a:t>Page </a:t>
            </a:r>
            <a:fld id="{52FA82AE-F571-4DB8-B1F2-0BD6296CA4F4}" type="slidenum">
              <a:rPr lang="en-US" smtClean="0">
                <a:solidFill>
                  <a:srgbClr val="969696"/>
                </a:solidFill>
              </a:rPr>
              <a:pPr>
                <a:defRPr/>
              </a:pPr>
              <a:t>20</a:t>
            </a:fld>
            <a:endParaRPr lang="en-US" dirty="0">
              <a:solidFill>
                <a:srgbClr val="969696"/>
              </a:solidFill>
            </a:endParaRPr>
          </a:p>
        </p:txBody>
      </p:sp>
      <p:sp>
        <p:nvSpPr>
          <p:cNvPr id="5" name="Rectangle 4"/>
          <p:cNvSpPr/>
          <p:nvPr/>
        </p:nvSpPr>
        <p:spPr>
          <a:xfrm>
            <a:off x="228600" y="762000"/>
            <a:ext cx="7848600" cy="646331"/>
          </a:xfrm>
          <a:prstGeom prst="rect">
            <a:avLst/>
          </a:prstGeom>
        </p:spPr>
        <p:txBody>
          <a:bodyPr wrap="square">
            <a:spAutoFit/>
          </a:bodyPr>
          <a:lstStyle/>
          <a:p>
            <a:pPr marL="685800" lvl="1" indent="-228600">
              <a:buFont typeface="Times New Roman"/>
              <a:buChar char="•"/>
              <a:tabLst>
                <a:tab pos="1371600" algn="l"/>
              </a:tabLst>
            </a:pPr>
            <a:r>
              <a:rPr lang="en-US" b="1" i="1" dirty="0" smtClean="0">
                <a:solidFill>
                  <a:schemeClr val="accent6">
                    <a:lumMod val="75000"/>
                  </a:schemeClr>
                </a:solidFill>
                <a:latin typeface="Calibri"/>
                <a:ea typeface="Calibri"/>
                <a:cs typeface="Times New Roman"/>
              </a:rPr>
              <a:t>Electrical machines</a:t>
            </a:r>
          </a:p>
          <a:p>
            <a:pPr marL="1143000" lvl="2" indent="-228600">
              <a:buFont typeface="Times New Roman"/>
              <a:buChar char="•"/>
              <a:tabLst>
                <a:tab pos="1371600" algn="l"/>
              </a:tabLst>
            </a:pPr>
            <a:r>
              <a:rPr lang="en-US" dirty="0" smtClean="0">
                <a:latin typeface="Calibri"/>
                <a:ea typeface="Calibri"/>
                <a:cs typeface="Times New Roman"/>
              </a:rPr>
              <a:t>Motors - DC, Stepper, BLDC – automotive application</a:t>
            </a:r>
          </a:p>
        </p:txBody>
      </p:sp>
      <p:sp>
        <p:nvSpPr>
          <p:cNvPr id="6" name="Rectangle 5"/>
          <p:cNvSpPr/>
          <p:nvPr/>
        </p:nvSpPr>
        <p:spPr>
          <a:xfrm>
            <a:off x="304800" y="6248400"/>
            <a:ext cx="4572000" cy="184666"/>
          </a:xfrm>
          <a:prstGeom prst="rect">
            <a:avLst/>
          </a:prstGeom>
        </p:spPr>
        <p:txBody>
          <a:bodyPr>
            <a:spAutoFit/>
          </a:bodyPr>
          <a:lstStyle/>
          <a:p>
            <a:r>
              <a:rPr lang="en-US" sz="600" dirty="0" smtClean="0"/>
              <a:t>http://www.nidec.com/en-NA/technology/capability/brushless/?prt=1</a:t>
            </a:r>
            <a:endParaRPr lang="en-US" sz="600" dirty="0"/>
          </a:p>
        </p:txBody>
      </p:sp>
      <p:pic>
        <p:nvPicPr>
          <p:cNvPr id="27650" name="Picture 2" descr="http://www.nidec.com/en-NA/technology/capability/brushless/%7E/media/nidec-com/en-global/technology/capabilitiy/brushless/img_brushless_03"/>
          <p:cNvPicPr>
            <a:picLocks noChangeAspect="1" noChangeArrowheads="1"/>
          </p:cNvPicPr>
          <p:nvPr/>
        </p:nvPicPr>
        <p:blipFill>
          <a:blip r:embed="rId3" cstate="print"/>
          <a:srcRect/>
          <a:stretch>
            <a:fillRect/>
          </a:stretch>
        </p:blipFill>
        <p:spPr bwMode="auto">
          <a:xfrm>
            <a:off x="5935436" y="4953000"/>
            <a:ext cx="3121476" cy="1432809"/>
          </a:xfrm>
          <a:prstGeom prst="rect">
            <a:avLst/>
          </a:prstGeom>
          <a:noFill/>
        </p:spPr>
      </p:pic>
      <p:pic>
        <p:nvPicPr>
          <p:cNvPr id="79874" name="Picture 2" descr="http://www.sunflowmotor.com/uploadfile/2014/0717/20140717094657687.jpg"/>
          <p:cNvPicPr>
            <a:picLocks noChangeAspect="1" noChangeArrowheads="1"/>
          </p:cNvPicPr>
          <p:nvPr/>
        </p:nvPicPr>
        <p:blipFill>
          <a:blip r:embed="rId4" cstate="print"/>
          <a:srcRect/>
          <a:stretch>
            <a:fillRect/>
          </a:stretch>
        </p:blipFill>
        <p:spPr bwMode="auto">
          <a:xfrm>
            <a:off x="381000" y="1447800"/>
            <a:ext cx="5678744" cy="3429000"/>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00000"/>
              </a:lnSpc>
            </a:pPr>
            <a:r>
              <a:rPr lang="en-US" sz="2800" dirty="0" smtClean="0">
                <a:solidFill>
                  <a:schemeClr val="accent6">
                    <a:lumMod val="75000"/>
                  </a:schemeClr>
                </a:solidFill>
              </a:rPr>
              <a:t>Electronic components &amp; Electrical machines</a:t>
            </a:r>
          </a:p>
        </p:txBody>
      </p:sp>
      <p:sp>
        <p:nvSpPr>
          <p:cNvPr id="2" name="Slide Number Placeholder 1"/>
          <p:cNvSpPr>
            <a:spLocks noGrp="1"/>
          </p:cNvSpPr>
          <p:nvPr>
            <p:ph type="sldNum" sz="quarter" idx="10"/>
          </p:nvPr>
        </p:nvSpPr>
        <p:spPr/>
        <p:txBody>
          <a:bodyPr/>
          <a:lstStyle/>
          <a:p>
            <a:pPr>
              <a:defRPr/>
            </a:pPr>
            <a:r>
              <a:rPr lang="en-US" smtClean="0">
                <a:solidFill>
                  <a:srgbClr val="969696"/>
                </a:solidFill>
              </a:rPr>
              <a:t>Page </a:t>
            </a:r>
            <a:fld id="{52FA82AE-F571-4DB8-B1F2-0BD6296CA4F4}" type="slidenum">
              <a:rPr lang="en-US" smtClean="0">
                <a:solidFill>
                  <a:srgbClr val="969696"/>
                </a:solidFill>
              </a:rPr>
              <a:pPr>
                <a:defRPr/>
              </a:pPr>
              <a:t>21</a:t>
            </a:fld>
            <a:endParaRPr lang="en-US" dirty="0">
              <a:solidFill>
                <a:srgbClr val="969696"/>
              </a:solidFill>
            </a:endParaRPr>
          </a:p>
        </p:txBody>
      </p:sp>
      <p:sp>
        <p:nvSpPr>
          <p:cNvPr id="5" name="Rectangle 4"/>
          <p:cNvSpPr/>
          <p:nvPr/>
        </p:nvSpPr>
        <p:spPr>
          <a:xfrm>
            <a:off x="228600" y="762000"/>
            <a:ext cx="4572000" cy="646331"/>
          </a:xfrm>
          <a:prstGeom prst="rect">
            <a:avLst/>
          </a:prstGeom>
        </p:spPr>
        <p:txBody>
          <a:bodyPr>
            <a:spAutoFit/>
          </a:bodyPr>
          <a:lstStyle/>
          <a:p>
            <a:pPr marL="685800" lvl="1" indent="-228600">
              <a:buFont typeface="Times New Roman"/>
              <a:buChar char="•"/>
              <a:tabLst>
                <a:tab pos="1371600" algn="l"/>
              </a:tabLst>
            </a:pPr>
            <a:r>
              <a:rPr lang="en-US" b="1" i="1" dirty="0" smtClean="0">
                <a:solidFill>
                  <a:schemeClr val="accent6">
                    <a:lumMod val="75000"/>
                  </a:schemeClr>
                </a:solidFill>
                <a:latin typeface="Calibri"/>
                <a:ea typeface="Calibri"/>
                <a:cs typeface="Times New Roman"/>
              </a:rPr>
              <a:t>Electrical machines</a:t>
            </a:r>
          </a:p>
          <a:p>
            <a:pPr marL="1143000" lvl="2" indent="-228600">
              <a:buFont typeface="Times New Roman"/>
              <a:buChar char="•"/>
              <a:tabLst>
                <a:tab pos="1371600" algn="l"/>
              </a:tabLst>
            </a:pPr>
            <a:r>
              <a:rPr lang="en-US" dirty="0" smtClean="0">
                <a:latin typeface="Calibri"/>
                <a:ea typeface="Calibri"/>
                <a:cs typeface="Times New Roman"/>
              </a:rPr>
              <a:t>Motors - DC, Stepper, BLDC</a:t>
            </a:r>
          </a:p>
        </p:txBody>
      </p:sp>
      <p:sp>
        <p:nvSpPr>
          <p:cNvPr id="6" name="Rectangle 5"/>
          <p:cNvSpPr/>
          <p:nvPr/>
        </p:nvSpPr>
        <p:spPr>
          <a:xfrm>
            <a:off x="304800" y="6248400"/>
            <a:ext cx="4572000" cy="184666"/>
          </a:xfrm>
          <a:prstGeom prst="rect">
            <a:avLst/>
          </a:prstGeom>
        </p:spPr>
        <p:txBody>
          <a:bodyPr>
            <a:spAutoFit/>
          </a:bodyPr>
          <a:lstStyle/>
          <a:p>
            <a:r>
              <a:rPr lang="en-US" sz="600" dirty="0" smtClean="0"/>
              <a:t>http://www.nidec.com/en-NA/technology/capability/brushless/?prt=1</a:t>
            </a:r>
            <a:endParaRPr lang="en-US" sz="600" dirty="0"/>
          </a:p>
        </p:txBody>
      </p:sp>
      <p:pic>
        <p:nvPicPr>
          <p:cNvPr id="77826" name="Picture 2"/>
          <p:cNvPicPr>
            <a:picLocks noChangeAspect="1" noChangeArrowheads="1"/>
          </p:cNvPicPr>
          <p:nvPr/>
        </p:nvPicPr>
        <p:blipFill>
          <a:blip r:embed="rId3" cstate="print"/>
          <a:srcRect/>
          <a:stretch>
            <a:fillRect/>
          </a:stretch>
        </p:blipFill>
        <p:spPr bwMode="auto">
          <a:xfrm>
            <a:off x="1143000" y="1447800"/>
            <a:ext cx="6920999" cy="47434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00000"/>
              </a:lnSpc>
            </a:pPr>
            <a:r>
              <a:rPr lang="en-US" sz="2800" dirty="0" smtClean="0">
                <a:solidFill>
                  <a:schemeClr val="accent6">
                    <a:lumMod val="75000"/>
                  </a:schemeClr>
                </a:solidFill>
              </a:rPr>
              <a:t>Electronic components &amp; Electrical machines</a:t>
            </a:r>
          </a:p>
        </p:txBody>
      </p:sp>
      <p:sp>
        <p:nvSpPr>
          <p:cNvPr id="2" name="Slide Number Placeholder 1"/>
          <p:cNvSpPr>
            <a:spLocks noGrp="1"/>
          </p:cNvSpPr>
          <p:nvPr>
            <p:ph type="sldNum" sz="quarter" idx="10"/>
          </p:nvPr>
        </p:nvSpPr>
        <p:spPr/>
        <p:txBody>
          <a:bodyPr/>
          <a:lstStyle/>
          <a:p>
            <a:pPr>
              <a:defRPr/>
            </a:pPr>
            <a:r>
              <a:rPr lang="en-US" smtClean="0">
                <a:solidFill>
                  <a:srgbClr val="969696"/>
                </a:solidFill>
              </a:rPr>
              <a:t>Page </a:t>
            </a:r>
            <a:fld id="{52FA82AE-F571-4DB8-B1F2-0BD6296CA4F4}" type="slidenum">
              <a:rPr lang="en-US" smtClean="0">
                <a:solidFill>
                  <a:srgbClr val="969696"/>
                </a:solidFill>
              </a:rPr>
              <a:pPr>
                <a:defRPr/>
              </a:pPr>
              <a:t>22</a:t>
            </a:fld>
            <a:endParaRPr lang="en-US" dirty="0">
              <a:solidFill>
                <a:srgbClr val="969696"/>
              </a:solidFill>
            </a:endParaRPr>
          </a:p>
        </p:txBody>
      </p:sp>
      <p:sp>
        <p:nvSpPr>
          <p:cNvPr id="5" name="Rectangle 4"/>
          <p:cNvSpPr/>
          <p:nvPr/>
        </p:nvSpPr>
        <p:spPr>
          <a:xfrm>
            <a:off x="304800" y="609600"/>
            <a:ext cx="7848600" cy="1977464"/>
          </a:xfrm>
          <a:prstGeom prst="rect">
            <a:avLst/>
          </a:prstGeom>
        </p:spPr>
        <p:txBody>
          <a:bodyPr wrap="square">
            <a:spAutoFit/>
          </a:bodyPr>
          <a:lstStyle/>
          <a:p>
            <a:pPr marL="742950" lvl="1" indent="-285750">
              <a:spcAft>
                <a:spcPts val="0"/>
              </a:spcAft>
              <a:tabLst>
                <a:tab pos="914400" algn="l"/>
              </a:tabLst>
            </a:pPr>
            <a:endParaRPr lang="en-US" b="1" i="1" dirty="0" smtClean="0">
              <a:solidFill>
                <a:schemeClr val="accent6">
                  <a:lumMod val="75000"/>
                </a:schemeClr>
              </a:solidFill>
              <a:latin typeface="Calibri"/>
              <a:ea typeface="Calibri"/>
              <a:cs typeface="Times New Roman"/>
            </a:endParaRPr>
          </a:p>
          <a:p>
            <a:pPr marL="742950" lvl="1" indent="-285750">
              <a:spcAft>
                <a:spcPts val="0"/>
              </a:spcAft>
              <a:buFont typeface="Times New Roman"/>
              <a:buChar char="•"/>
              <a:tabLst>
                <a:tab pos="914400" algn="l"/>
              </a:tabLst>
            </a:pPr>
            <a:r>
              <a:rPr lang="en-US" b="1" i="1" dirty="0" smtClean="0">
                <a:solidFill>
                  <a:schemeClr val="accent6">
                    <a:lumMod val="75000"/>
                  </a:schemeClr>
                </a:solidFill>
                <a:latin typeface="Calibri"/>
                <a:ea typeface="Calibri"/>
                <a:cs typeface="Times New Roman"/>
              </a:rPr>
              <a:t>Basic theory of signals</a:t>
            </a:r>
          </a:p>
          <a:p>
            <a:pPr marL="914400" lvl="4" indent="-285750">
              <a:buFont typeface="Times New Roman"/>
              <a:buChar char="•"/>
              <a:tabLst>
                <a:tab pos="1371600" algn="l"/>
              </a:tabLst>
            </a:pPr>
            <a:r>
              <a:rPr lang="en-US" dirty="0" smtClean="0">
                <a:latin typeface="Calibri"/>
                <a:ea typeface="Calibri"/>
                <a:cs typeface="Times New Roman"/>
              </a:rPr>
              <a:t>What is a signal? </a:t>
            </a:r>
          </a:p>
          <a:p>
            <a:pPr marL="1143000" lvl="4">
              <a:buFont typeface="Arial" pitchFamily="34" charset="0"/>
              <a:buChar char="•"/>
              <a:tabLst>
                <a:tab pos="1257300" algn="l"/>
              </a:tabLst>
            </a:pPr>
            <a:r>
              <a:rPr lang="en-US" sz="1000" dirty="0" smtClean="0">
                <a:latin typeface="Calibri"/>
                <a:ea typeface="Calibri"/>
                <a:cs typeface="Times New Roman"/>
              </a:rPr>
              <a:t>	</a:t>
            </a:r>
            <a:r>
              <a:rPr lang="en-US" sz="1000" dirty="0" smtClean="0">
                <a:latin typeface="Calibri"/>
                <a:ea typeface="Calibri"/>
                <a:cs typeface="Times New Roman"/>
              </a:rPr>
              <a:t>T</a:t>
            </a:r>
            <a:r>
              <a:rPr lang="en-US" sz="1000" dirty="0" smtClean="0">
                <a:latin typeface="Calibri"/>
                <a:ea typeface="Calibri"/>
                <a:cs typeface="Times New Roman"/>
              </a:rPr>
              <a:t>ime-varying </a:t>
            </a:r>
            <a:r>
              <a:rPr lang="en-US" sz="1000" dirty="0" smtClean="0">
                <a:latin typeface="Calibri"/>
                <a:ea typeface="Calibri"/>
                <a:cs typeface="Times New Roman"/>
              </a:rPr>
              <a:t>“quantities” which convey some sort of </a:t>
            </a:r>
            <a:r>
              <a:rPr lang="en-US" sz="1000" dirty="0" smtClean="0">
                <a:latin typeface="Calibri"/>
                <a:ea typeface="Calibri"/>
                <a:cs typeface="Times New Roman"/>
              </a:rPr>
              <a:t>information.</a:t>
            </a:r>
          </a:p>
          <a:p>
            <a:pPr marL="1143000" lvl="4">
              <a:buFont typeface="Arial" pitchFamily="34" charset="0"/>
              <a:buChar char="•"/>
              <a:tabLst>
                <a:tab pos="1257300" algn="l"/>
              </a:tabLst>
            </a:pPr>
            <a:r>
              <a:rPr lang="en-US" sz="1000" dirty="0" smtClean="0">
                <a:latin typeface="Calibri"/>
                <a:ea typeface="Calibri"/>
                <a:cs typeface="Times New Roman"/>
              </a:rPr>
              <a:t>	</a:t>
            </a:r>
            <a:r>
              <a:rPr lang="en-US" sz="1000" dirty="0" smtClean="0">
                <a:latin typeface="Calibri"/>
                <a:ea typeface="Calibri"/>
                <a:cs typeface="Times New Roman"/>
              </a:rPr>
              <a:t>Signals </a:t>
            </a:r>
            <a:r>
              <a:rPr lang="en-US" sz="1000" dirty="0" smtClean="0">
                <a:latin typeface="Calibri"/>
                <a:ea typeface="Calibri"/>
                <a:cs typeface="Times New Roman"/>
              </a:rPr>
              <a:t>are passed between devices in order to send and receive information, which might be video, audio, or some sort of encoded </a:t>
            </a:r>
            <a:r>
              <a:rPr lang="en-US" sz="1000" dirty="0" smtClean="0">
                <a:latin typeface="Calibri"/>
                <a:ea typeface="Calibri"/>
                <a:cs typeface="Times New Roman"/>
              </a:rPr>
              <a:t>data</a:t>
            </a:r>
          </a:p>
          <a:p>
            <a:pPr marL="1143000" lvl="4">
              <a:buFont typeface="Arial" pitchFamily="34" charset="0"/>
              <a:buChar char="•"/>
              <a:tabLst>
                <a:tab pos="1257300" algn="l"/>
              </a:tabLst>
            </a:pPr>
            <a:r>
              <a:rPr lang="en-US" sz="1000" dirty="0" smtClean="0">
                <a:latin typeface="Calibri"/>
                <a:ea typeface="Calibri"/>
                <a:cs typeface="Times New Roman"/>
              </a:rPr>
              <a:t> Usually the signals are transmitted through wires, but they could also pass through the air via radio frequency (RF) waves.</a:t>
            </a:r>
            <a:endParaRPr lang="en-US" sz="1000" dirty="0" smtClean="0">
              <a:latin typeface="Calibri"/>
              <a:ea typeface="Calibri"/>
              <a:cs typeface="Times New Roman"/>
            </a:endParaRPr>
          </a:p>
          <a:p>
            <a:pPr marL="914400" lvl="4" indent="-285750">
              <a:tabLst>
                <a:tab pos="1371600" algn="l"/>
              </a:tabLst>
            </a:pPr>
            <a:endParaRPr lang="en-US" sz="1050" dirty="0" smtClean="0">
              <a:latin typeface="Calibri"/>
              <a:ea typeface="Calibri"/>
              <a:cs typeface="Times New Roman"/>
            </a:endParaRPr>
          </a:p>
          <a:p>
            <a:pPr marL="914400" lvl="4" indent="-285750">
              <a:buFont typeface="Times New Roman"/>
              <a:buChar char="•"/>
              <a:tabLst>
                <a:tab pos="1371600" algn="l"/>
              </a:tabLst>
            </a:pPr>
            <a:r>
              <a:rPr lang="en-US" dirty="0" smtClean="0">
                <a:latin typeface="Calibri"/>
                <a:ea typeface="Calibri"/>
                <a:cs typeface="Times New Roman"/>
              </a:rPr>
              <a:t>Discrete </a:t>
            </a:r>
            <a:r>
              <a:rPr lang="en-US" dirty="0" smtClean="0">
                <a:latin typeface="Calibri"/>
                <a:ea typeface="Calibri"/>
                <a:cs typeface="Times New Roman"/>
              </a:rPr>
              <a:t>and analog </a:t>
            </a:r>
            <a:r>
              <a:rPr lang="en-US" dirty="0" smtClean="0">
                <a:latin typeface="Calibri"/>
                <a:ea typeface="Calibri"/>
                <a:cs typeface="Times New Roman"/>
              </a:rPr>
              <a:t>signals</a:t>
            </a:r>
            <a:endParaRPr lang="en-US" dirty="0" smtClean="0">
              <a:latin typeface="Calibri"/>
              <a:ea typeface="Calibri"/>
              <a:cs typeface="Times New Roman"/>
            </a:endParaRPr>
          </a:p>
        </p:txBody>
      </p:sp>
      <p:sp>
        <p:nvSpPr>
          <p:cNvPr id="6" name="Rectangle 5"/>
          <p:cNvSpPr/>
          <p:nvPr/>
        </p:nvSpPr>
        <p:spPr>
          <a:xfrm>
            <a:off x="304800" y="6172200"/>
            <a:ext cx="4572000" cy="184666"/>
          </a:xfrm>
          <a:prstGeom prst="rect">
            <a:avLst/>
          </a:prstGeom>
        </p:spPr>
        <p:txBody>
          <a:bodyPr>
            <a:spAutoFit/>
          </a:bodyPr>
          <a:lstStyle/>
          <a:p>
            <a:r>
              <a:rPr lang="en-US" sz="600" dirty="0" smtClean="0"/>
              <a:t>http://library.automationdirect.com/understanding-discrete-analog-io/</a:t>
            </a:r>
            <a:endParaRPr lang="en-US" sz="600" dirty="0"/>
          </a:p>
        </p:txBody>
      </p:sp>
      <p:sp>
        <p:nvSpPr>
          <p:cNvPr id="49153" name="Rectangle 1"/>
          <p:cNvSpPr>
            <a:spLocks noChangeArrowheads="1"/>
          </p:cNvSpPr>
          <p:nvPr/>
        </p:nvSpPr>
        <p:spPr bwMode="auto">
          <a:xfrm>
            <a:off x="238998" y="5638800"/>
            <a:ext cx="8905002" cy="33855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cs typeface="Arial" charset="0"/>
                <a:hlinkClick r:id="rId3"/>
              </a:rPr>
              <a:t>  </a:t>
            </a:r>
            <a:endParaRPr kumimoji="0" lang="en-US" sz="800" b="0" i="0" u="none" strike="noStrike" cap="none" normalizeH="0" baseline="0" dirty="0" smtClean="0">
              <a:ln>
                <a:noFill/>
              </a:ln>
              <a:solidFill>
                <a:schemeClr val="tx1"/>
              </a:solidFill>
              <a:effectLst/>
              <a:latin typeface="Arial"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800" b="0" i="1" u="none" strike="noStrike" cap="none" normalizeH="0" baseline="0" dirty="0" smtClean="0">
                <a:ln>
                  <a:noFill/>
                </a:ln>
                <a:solidFill>
                  <a:schemeClr val="tx1"/>
                </a:solidFill>
                <a:effectLst/>
                <a:latin typeface="Arial" charset="0"/>
                <a:cs typeface="Arial" charset="0"/>
              </a:rPr>
              <a:t>Real-world objects can display data, gather inputs by either analog or digital means. (From left to right): Clocks, </a:t>
            </a:r>
            <a:r>
              <a:rPr kumimoji="0" lang="en-US" sz="800" b="0" i="1" u="none" strike="noStrike" cap="none" normalizeH="0" baseline="0" dirty="0" err="1" smtClean="0">
                <a:ln>
                  <a:noFill/>
                </a:ln>
                <a:solidFill>
                  <a:schemeClr val="tx1"/>
                </a:solidFill>
                <a:effectLst/>
                <a:latin typeface="Arial" charset="0"/>
                <a:cs typeface="Arial" charset="0"/>
                <a:hlinkClick r:id="rId4"/>
              </a:rPr>
              <a:t>multimeters</a:t>
            </a:r>
            <a:r>
              <a:rPr kumimoji="0" lang="en-US" sz="800" b="0" i="1" u="none" strike="noStrike" cap="none" normalizeH="0" baseline="0" dirty="0" smtClean="0">
                <a:ln>
                  <a:noFill/>
                </a:ln>
                <a:solidFill>
                  <a:schemeClr val="tx1"/>
                </a:solidFill>
                <a:effectLst/>
                <a:latin typeface="Arial" charset="0"/>
                <a:cs typeface="Arial" charset="0"/>
              </a:rPr>
              <a:t>, and joysticks can all take either form (analog above, digital below).</a:t>
            </a:r>
            <a:endParaRPr kumimoji="0" lang="en-US" sz="800" b="0" i="0" u="none" strike="noStrike" cap="none" normalizeH="0" baseline="0" dirty="0" smtClean="0">
              <a:ln>
                <a:noFill/>
              </a:ln>
              <a:solidFill>
                <a:schemeClr val="tx1"/>
              </a:solidFill>
              <a:effectLst/>
              <a:latin typeface="Arial" charset="0"/>
              <a:cs typeface="Arial" charset="0"/>
            </a:endParaRPr>
          </a:p>
        </p:txBody>
      </p:sp>
      <p:pic>
        <p:nvPicPr>
          <p:cNvPr id="49154" name="Picture 2" descr="Analog and digital real-life items">
            <a:hlinkClick r:id="rId3"/>
          </p:cNvPr>
          <p:cNvPicPr>
            <a:picLocks noChangeAspect="1" noChangeArrowheads="1"/>
          </p:cNvPicPr>
          <p:nvPr/>
        </p:nvPicPr>
        <p:blipFill>
          <a:blip r:embed="rId5" cstate="print"/>
          <a:srcRect/>
          <a:stretch>
            <a:fillRect/>
          </a:stretch>
        </p:blipFill>
        <p:spPr bwMode="auto">
          <a:xfrm>
            <a:off x="2438400" y="2819400"/>
            <a:ext cx="3429000" cy="2377440"/>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00000"/>
              </a:lnSpc>
            </a:pPr>
            <a:r>
              <a:rPr lang="en-US" sz="2800" dirty="0" smtClean="0">
                <a:solidFill>
                  <a:schemeClr val="accent6">
                    <a:lumMod val="75000"/>
                  </a:schemeClr>
                </a:solidFill>
              </a:rPr>
              <a:t>Electronic components &amp; Electrical machines</a:t>
            </a:r>
          </a:p>
        </p:txBody>
      </p:sp>
      <p:sp>
        <p:nvSpPr>
          <p:cNvPr id="2" name="Slide Number Placeholder 1"/>
          <p:cNvSpPr>
            <a:spLocks noGrp="1"/>
          </p:cNvSpPr>
          <p:nvPr>
            <p:ph type="sldNum" sz="quarter" idx="10"/>
          </p:nvPr>
        </p:nvSpPr>
        <p:spPr/>
        <p:txBody>
          <a:bodyPr/>
          <a:lstStyle/>
          <a:p>
            <a:pPr>
              <a:defRPr/>
            </a:pPr>
            <a:r>
              <a:rPr lang="en-US" smtClean="0">
                <a:solidFill>
                  <a:srgbClr val="969696"/>
                </a:solidFill>
              </a:rPr>
              <a:t>Page </a:t>
            </a:r>
            <a:fld id="{52FA82AE-F571-4DB8-B1F2-0BD6296CA4F4}" type="slidenum">
              <a:rPr lang="en-US" smtClean="0">
                <a:solidFill>
                  <a:srgbClr val="969696"/>
                </a:solidFill>
              </a:rPr>
              <a:pPr>
                <a:defRPr/>
              </a:pPr>
              <a:t>23</a:t>
            </a:fld>
            <a:endParaRPr lang="en-US" dirty="0">
              <a:solidFill>
                <a:srgbClr val="969696"/>
              </a:solidFill>
            </a:endParaRPr>
          </a:p>
        </p:txBody>
      </p:sp>
      <p:sp>
        <p:nvSpPr>
          <p:cNvPr id="5" name="Rectangle 4"/>
          <p:cNvSpPr/>
          <p:nvPr/>
        </p:nvSpPr>
        <p:spPr>
          <a:xfrm>
            <a:off x="304800" y="609600"/>
            <a:ext cx="7848600" cy="923330"/>
          </a:xfrm>
          <a:prstGeom prst="rect">
            <a:avLst/>
          </a:prstGeom>
        </p:spPr>
        <p:txBody>
          <a:bodyPr wrap="square">
            <a:spAutoFit/>
          </a:bodyPr>
          <a:lstStyle/>
          <a:p>
            <a:pPr marL="742950" lvl="1" indent="-285750">
              <a:spcAft>
                <a:spcPts val="0"/>
              </a:spcAft>
              <a:tabLst>
                <a:tab pos="914400" algn="l"/>
              </a:tabLst>
            </a:pPr>
            <a:endParaRPr lang="en-US" b="1" i="1" dirty="0" smtClean="0">
              <a:solidFill>
                <a:schemeClr val="accent6">
                  <a:lumMod val="75000"/>
                </a:schemeClr>
              </a:solidFill>
              <a:latin typeface="Calibri"/>
              <a:ea typeface="Calibri"/>
              <a:cs typeface="Times New Roman"/>
            </a:endParaRPr>
          </a:p>
          <a:p>
            <a:pPr marL="742950" lvl="1" indent="-285750">
              <a:spcAft>
                <a:spcPts val="0"/>
              </a:spcAft>
              <a:buFont typeface="Times New Roman"/>
              <a:buChar char="•"/>
              <a:tabLst>
                <a:tab pos="914400" algn="l"/>
              </a:tabLst>
            </a:pPr>
            <a:r>
              <a:rPr lang="en-US" b="1" i="1" dirty="0" smtClean="0">
                <a:solidFill>
                  <a:schemeClr val="accent6">
                    <a:lumMod val="75000"/>
                  </a:schemeClr>
                </a:solidFill>
                <a:latin typeface="Calibri"/>
                <a:ea typeface="Calibri"/>
                <a:cs typeface="Times New Roman"/>
              </a:rPr>
              <a:t>Basic theory of signals</a:t>
            </a:r>
          </a:p>
          <a:p>
            <a:pPr marL="914400" lvl="4" indent="-285750">
              <a:buFont typeface="Times New Roman"/>
              <a:buChar char="•"/>
              <a:tabLst>
                <a:tab pos="1371600" algn="l"/>
              </a:tabLst>
            </a:pPr>
            <a:r>
              <a:rPr lang="en-US" dirty="0" smtClean="0">
                <a:latin typeface="Calibri"/>
                <a:ea typeface="Calibri"/>
                <a:cs typeface="Times New Roman"/>
              </a:rPr>
              <a:t>Analog Signals</a:t>
            </a:r>
          </a:p>
        </p:txBody>
      </p:sp>
      <p:sp>
        <p:nvSpPr>
          <p:cNvPr id="6" name="Rectangle 5"/>
          <p:cNvSpPr/>
          <p:nvPr/>
        </p:nvSpPr>
        <p:spPr>
          <a:xfrm>
            <a:off x="304800" y="6172200"/>
            <a:ext cx="4572000" cy="184666"/>
          </a:xfrm>
          <a:prstGeom prst="rect">
            <a:avLst/>
          </a:prstGeom>
        </p:spPr>
        <p:txBody>
          <a:bodyPr>
            <a:spAutoFit/>
          </a:bodyPr>
          <a:lstStyle/>
          <a:p>
            <a:r>
              <a:rPr lang="en-US" sz="600" dirty="0" smtClean="0"/>
              <a:t>https://learn.sparkfun.com/tutorials/analog-vs-digital</a:t>
            </a:r>
            <a:endParaRPr lang="en-US" sz="600" dirty="0"/>
          </a:p>
        </p:txBody>
      </p:sp>
      <p:sp>
        <p:nvSpPr>
          <p:cNvPr id="8" name="TextBox 7"/>
          <p:cNvSpPr txBox="1"/>
          <p:nvPr/>
        </p:nvSpPr>
        <p:spPr>
          <a:xfrm>
            <a:off x="381000" y="1524000"/>
            <a:ext cx="8616461" cy="246221"/>
          </a:xfrm>
          <a:prstGeom prst="rect">
            <a:avLst/>
          </a:prstGeom>
          <a:noFill/>
        </p:spPr>
        <p:txBody>
          <a:bodyPr wrap="none" rtlCol="0">
            <a:spAutoFit/>
          </a:bodyPr>
          <a:lstStyle/>
          <a:p>
            <a:r>
              <a:rPr lang="en-US" sz="1000" dirty="0" smtClean="0"/>
              <a:t>While these signals may be limited to a </a:t>
            </a:r>
            <a:r>
              <a:rPr lang="en-US" sz="1000" b="1" dirty="0" smtClean="0"/>
              <a:t>range</a:t>
            </a:r>
            <a:r>
              <a:rPr lang="en-US" sz="1000" dirty="0" smtClean="0"/>
              <a:t> of maximum and minimum values, there are still an infinite number of possible values within that range.</a:t>
            </a:r>
            <a:endParaRPr lang="en-US" sz="1000" dirty="0"/>
          </a:p>
        </p:txBody>
      </p:sp>
      <p:pic>
        <p:nvPicPr>
          <p:cNvPr id="108546" name="Picture 2"/>
          <p:cNvPicPr>
            <a:picLocks noChangeAspect="1" noChangeArrowheads="1"/>
          </p:cNvPicPr>
          <p:nvPr/>
        </p:nvPicPr>
        <p:blipFill>
          <a:blip r:embed="rId3" cstate="print"/>
          <a:srcRect/>
          <a:stretch>
            <a:fillRect/>
          </a:stretch>
        </p:blipFill>
        <p:spPr bwMode="auto">
          <a:xfrm>
            <a:off x="4724400" y="3429000"/>
            <a:ext cx="3167406" cy="1600200"/>
          </a:xfrm>
          <a:prstGeom prst="rect">
            <a:avLst/>
          </a:prstGeom>
          <a:noFill/>
          <a:ln w="9525">
            <a:noFill/>
            <a:miter lim="800000"/>
            <a:headEnd/>
            <a:tailEnd/>
          </a:ln>
        </p:spPr>
      </p:pic>
      <p:pic>
        <p:nvPicPr>
          <p:cNvPr id="108548" name="Picture 4" descr="http://m.eet.com/media/1178664/adi-zarola-fig1big.jpg"/>
          <p:cNvPicPr>
            <a:picLocks noChangeAspect="1" noChangeArrowheads="1"/>
          </p:cNvPicPr>
          <p:nvPr/>
        </p:nvPicPr>
        <p:blipFill>
          <a:blip r:embed="rId4" cstate="print"/>
          <a:srcRect/>
          <a:stretch>
            <a:fillRect/>
          </a:stretch>
        </p:blipFill>
        <p:spPr bwMode="auto">
          <a:xfrm>
            <a:off x="990600" y="3276600"/>
            <a:ext cx="3426993" cy="2676525"/>
          </a:xfrm>
          <a:prstGeom prst="rect">
            <a:avLst/>
          </a:prstGeom>
          <a:noFill/>
        </p:spPr>
      </p:pic>
      <p:sp>
        <p:nvSpPr>
          <p:cNvPr id="15" name="TextBox 14"/>
          <p:cNvSpPr txBox="1"/>
          <p:nvPr/>
        </p:nvSpPr>
        <p:spPr>
          <a:xfrm>
            <a:off x="1447800" y="5943600"/>
            <a:ext cx="2799164" cy="246221"/>
          </a:xfrm>
          <a:prstGeom prst="rect">
            <a:avLst/>
          </a:prstGeom>
          <a:noFill/>
        </p:spPr>
        <p:txBody>
          <a:bodyPr wrap="none" rtlCol="0">
            <a:spAutoFit/>
          </a:bodyPr>
          <a:lstStyle/>
          <a:p>
            <a:r>
              <a:rPr lang="en-US" sz="1000" dirty="0" smtClean="0"/>
              <a:t>Three axis accelerometer output during a drop</a:t>
            </a:r>
            <a:endParaRPr lang="en-US" sz="1000" dirty="0"/>
          </a:p>
        </p:txBody>
      </p:sp>
      <p:sp>
        <p:nvSpPr>
          <p:cNvPr id="16" name="TextBox 15"/>
          <p:cNvSpPr txBox="1"/>
          <p:nvPr/>
        </p:nvSpPr>
        <p:spPr>
          <a:xfrm>
            <a:off x="5791200" y="4953000"/>
            <a:ext cx="1914307" cy="246221"/>
          </a:xfrm>
          <a:prstGeom prst="rect">
            <a:avLst/>
          </a:prstGeom>
          <a:noFill/>
        </p:spPr>
        <p:txBody>
          <a:bodyPr wrap="none" rtlCol="0">
            <a:spAutoFit/>
          </a:bodyPr>
          <a:lstStyle/>
          <a:p>
            <a:r>
              <a:rPr lang="en-US" sz="1000" dirty="0" smtClean="0"/>
              <a:t>Video signal (1 line of a frame)</a:t>
            </a:r>
            <a:endParaRPr lang="en-US" sz="1000" dirty="0"/>
          </a:p>
        </p:txBody>
      </p:sp>
      <p:sp>
        <p:nvSpPr>
          <p:cNvPr id="17" name="TextBox 16"/>
          <p:cNvSpPr txBox="1"/>
          <p:nvPr/>
        </p:nvSpPr>
        <p:spPr>
          <a:xfrm>
            <a:off x="685800" y="1752600"/>
            <a:ext cx="4911922" cy="861774"/>
          </a:xfrm>
          <a:prstGeom prst="rect">
            <a:avLst/>
          </a:prstGeom>
          <a:noFill/>
        </p:spPr>
        <p:txBody>
          <a:bodyPr wrap="none" rtlCol="0">
            <a:spAutoFit/>
          </a:bodyPr>
          <a:lstStyle/>
          <a:p>
            <a:pPr>
              <a:buFont typeface="Arial" pitchFamily="34" charset="0"/>
              <a:buChar char="•"/>
            </a:pPr>
            <a:r>
              <a:rPr lang="en-US" sz="1000" dirty="0" smtClean="0"/>
              <a:t>An analog signal can be any time varying signal</a:t>
            </a:r>
          </a:p>
          <a:p>
            <a:pPr>
              <a:buFont typeface="Arial" pitchFamily="34" charset="0"/>
              <a:buChar char="•"/>
            </a:pPr>
            <a:r>
              <a:rPr lang="en-US" sz="1000" dirty="0" smtClean="0"/>
              <a:t>They can be periodic or non-periodic</a:t>
            </a:r>
          </a:p>
          <a:p>
            <a:pPr>
              <a:buFont typeface="Arial" pitchFamily="34" charset="0"/>
              <a:buChar char="•"/>
            </a:pPr>
            <a:r>
              <a:rPr lang="en-US" sz="1000" dirty="0" smtClean="0"/>
              <a:t>Audio signal from a music player output is a almost always </a:t>
            </a:r>
            <a:r>
              <a:rPr lang="en-US" sz="1000" dirty="0" err="1" smtClean="0"/>
              <a:t>aperiodic</a:t>
            </a:r>
            <a:r>
              <a:rPr lang="en-US" sz="1000" dirty="0" smtClean="0"/>
              <a:t> (non-periodic)</a:t>
            </a:r>
          </a:p>
          <a:p>
            <a:pPr>
              <a:buFont typeface="Arial" pitchFamily="34" charset="0"/>
              <a:buChar char="•"/>
            </a:pPr>
            <a:r>
              <a:rPr lang="en-US" sz="1000" dirty="0" smtClean="0"/>
              <a:t>Sine waves are common periodic analog signal.</a:t>
            </a:r>
          </a:p>
          <a:p>
            <a:endParaRPr lang="en-US" sz="1000" dirty="0" smtClean="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00000"/>
              </a:lnSpc>
            </a:pPr>
            <a:r>
              <a:rPr lang="en-US" sz="2800" dirty="0" smtClean="0">
                <a:solidFill>
                  <a:schemeClr val="accent6">
                    <a:lumMod val="75000"/>
                  </a:schemeClr>
                </a:solidFill>
              </a:rPr>
              <a:t>Electronic components &amp; Electrical machines</a:t>
            </a:r>
          </a:p>
        </p:txBody>
      </p:sp>
      <p:sp>
        <p:nvSpPr>
          <p:cNvPr id="2" name="Slide Number Placeholder 1"/>
          <p:cNvSpPr>
            <a:spLocks noGrp="1"/>
          </p:cNvSpPr>
          <p:nvPr>
            <p:ph type="sldNum" sz="quarter" idx="10"/>
          </p:nvPr>
        </p:nvSpPr>
        <p:spPr/>
        <p:txBody>
          <a:bodyPr/>
          <a:lstStyle/>
          <a:p>
            <a:pPr>
              <a:defRPr/>
            </a:pPr>
            <a:r>
              <a:rPr lang="en-US" smtClean="0">
                <a:solidFill>
                  <a:srgbClr val="969696"/>
                </a:solidFill>
              </a:rPr>
              <a:t>Page </a:t>
            </a:r>
            <a:fld id="{52FA82AE-F571-4DB8-B1F2-0BD6296CA4F4}" type="slidenum">
              <a:rPr lang="en-US" smtClean="0">
                <a:solidFill>
                  <a:srgbClr val="969696"/>
                </a:solidFill>
              </a:rPr>
              <a:pPr>
                <a:defRPr/>
              </a:pPr>
              <a:t>24</a:t>
            </a:fld>
            <a:endParaRPr lang="en-US" dirty="0">
              <a:solidFill>
                <a:srgbClr val="969696"/>
              </a:solidFill>
            </a:endParaRPr>
          </a:p>
        </p:txBody>
      </p:sp>
      <p:sp>
        <p:nvSpPr>
          <p:cNvPr id="5" name="Rectangle 4"/>
          <p:cNvSpPr/>
          <p:nvPr/>
        </p:nvSpPr>
        <p:spPr>
          <a:xfrm>
            <a:off x="304800" y="609600"/>
            <a:ext cx="7848600" cy="923330"/>
          </a:xfrm>
          <a:prstGeom prst="rect">
            <a:avLst/>
          </a:prstGeom>
        </p:spPr>
        <p:txBody>
          <a:bodyPr wrap="square">
            <a:spAutoFit/>
          </a:bodyPr>
          <a:lstStyle/>
          <a:p>
            <a:pPr marL="742950" lvl="1" indent="-285750">
              <a:spcAft>
                <a:spcPts val="0"/>
              </a:spcAft>
              <a:tabLst>
                <a:tab pos="914400" algn="l"/>
              </a:tabLst>
            </a:pPr>
            <a:endParaRPr lang="en-US" b="1" i="1" dirty="0" smtClean="0">
              <a:solidFill>
                <a:schemeClr val="accent6">
                  <a:lumMod val="75000"/>
                </a:schemeClr>
              </a:solidFill>
              <a:latin typeface="Calibri"/>
              <a:ea typeface="Calibri"/>
              <a:cs typeface="Times New Roman"/>
            </a:endParaRPr>
          </a:p>
          <a:p>
            <a:pPr marL="742950" lvl="1" indent="-285750">
              <a:spcAft>
                <a:spcPts val="0"/>
              </a:spcAft>
              <a:buFont typeface="Times New Roman"/>
              <a:buChar char="•"/>
              <a:tabLst>
                <a:tab pos="914400" algn="l"/>
              </a:tabLst>
            </a:pPr>
            <a:r>
              <a:rPr lang="en-US" b="1" i="1" dirty="0" smtClean="0">
                <a:solidFill>
                  <a:schemeClr val="accent6">
                    <a:lumMod val="75000"/>
                  </a:schemeClr>
                </a:solidFill>
                <a:latin typeface="Calibri"/>
                <a:ea typeface="Calibri"/>
                <a:cs typeface="Times New Roman"/>
              </a:rPr>
              <a:t>Basic theory of signals</a:t>
            </a:r>
          </a:p>
          <a:p>
            <a:pPr marL="914400" lvl="4" indent="-285750">
              <a:buFont typeface="Times New Roman"/>
              <a:buChar char="•"/>
              <a:tabLst>
                <a:tab pos="1371600" algn="l"/>
              </a:tabLst>
            </a:pPr>
            <a:r>
              <a:rPr lang="en-US" dirty="0" smtClean="0">
                <a:latin typeface="Calibri"/>
                <a:ea typeface="Calibri"/>
                <a:cs typeface="Times New Roman"/>
              </a:rPr>
              <a:t>Discrete &amp; digital signals</a:t>
            </a:r>
            <a:endParaRPr lang="en-US" dirty="0" smtClean="0">
              <a:latin typeface="Calibri"/>
              <a:ea typeface="Calibri"/>
              <a:cs typeface="Times New Roman"/>
            </a:endParaRPr>
          </a:p>
        </p:txBody>
      </p:sp>
      <p:sp>
        <p:nvSpPr>
          <p:cNvPr id="6" name="Rectangle 5"/>
          <p:cNvSpPr/>
          <p:nvPr/>
        </p:nvSpPr>
        <p:spPr>
          <a:xfrm>
            <a:off x="304800" y="6172200"/>
            <a:ext cx="4572000" cy="184666"/>
          </a:xfrm>
          <a:prstGeom prst="rect">
            <a:avLst/>
          </a:prstGeom>
        </p:spPr>
        <p:txBody>
          <a:bodyPr>
            <a:spAutoFit/>
          </a:bodyPr>
          <a:lstStyle/>
          <a:p>
            <a:r>
              <a:rPr lang="en-US" sz="600" dirty="0" smtClean="0"/>
              <a:t>https://learn.sparkfun.com/tutorials/analog-vs-digital</a:t>
            </a:r>
            <a:endParaRPr lang="en-US" sz="600" dirty="0"/>
          </a:p>
        </p:txBody>
      </p:sp>
      <p:pic>
        <p:nvPicPr>
          <p:cNvPr id="110598" name="Picture 6" descr="http://www.sp4comm.org/webversion/livre30x.png"/>
          <p:cNvPicPr>
            <a:picLocks noChangeAspect="1" noChangeArrowheads="1"/>
          </p:cNvPicPr>
          <p:nvPr/>
        </p:nvPicPr>
        <p:blipFill>
          <a:blip r:embed="rId3" cstate="print"/>
          <a:srcRect/>
          <a:stretch>
            <a:fillRect/>
          </a:stretch>
        </p:blipFill>
        <p:spPr bwMode="auto">
          <a:xfrm>
            <a:off x="762000" y="2057400"/>
            <a:ext cx="4381500" cy="1466851"/>
          </a:xfrm>
          <a:prstGeom prst="rect">
            <a:avLst/>
          </a:prstGeom>
          <a:noFill/>
        </p:spPr>
      </p:pic>
      <p:sp>
        <p:nvSpPr>
          <p:cNvPr id="12" name="Rectangle 11"/>
          <p:cNvSpPr/>
          <p:nvPr/>
        </p:nvSpPr>
        <p:spPr>
          <a:xfrm>
            <a:off x="838200" y="1600200"/>
            <a:ext cx="2270814" cy="369332"/>
          </a:xfrm>
          <a:prstGeom prst="rect">
            <a:avLst/>
          </a:prstGeom>
        </p:spPr>
        <p:txBody>
          <a:bodyPr wrap="none">
            <a:spAutoFit/>
          </a:bodyPr>
          <a:lstStyle/>
          <a:p>
            <a:r>
              <a:rPr lang="en-US" b="1" dirty="0" smtClean="0"/>
              <a:t>Time </a:t>
            </a:r>
            <a:r>
              <a:rPr lang="en-US" b="1" dirty="0" err="1" smtClean="0"/>
              <a:t>discretization</a:t>
            </a:r>
            <a:endParaRPr lang="en-US" b="1" dirty="0"/>
          </a:p>
        </p:txBody>
      </p:sp>
      <p:pic>
        <p:nvPicPr>
          <p:cNvPr id="110600" name="Picture 8" descr="https://upload.wikimedia.org/wikipedia/commons/thumb/9/9a/Digital.signal.svg/580px-Digital.signal.svg.png"/>
          <p:cNvPicPr>
            <a:picLocks noChangeAspect="1" noChangeArrowheads="1"/>
          </p:cNvPicPr>
          <p:nvPr/>
        </p:nvPicPr>
        <p:blipFill>
          <a:blip r:embed="rId4" cstate="print"/>
          <a:srcRect/>
          <a:stretch>
            <a:fillRect/>
          </a:stretch>
        </p:blipFill>
        <p:spPr bwMode="auto">
          <a:xfrm>
            <a:off x="609600" y="3886200"/>
            <a:ext cx="3962400" cy="2391103"/>
          </a:xfrm>
          <a:prstGeom prst="rect">
            <a:avLst/>
          </a:prstGeom>
          <a:noFill/>
        </p:spPr>
      </p:pic>
      <p:sp>
        <p:nvSpPr>
          <p:cNvPr id="16" name="Rectangle 15"/>
          <p:cNvSpPr/>
          <p:nvPr/>
        </p:nvSpPr>
        <p:spPr>
          <a:xfrm>
            <a:off x="4267200" y="1447800"/>
            <a:ext cx="4572000" cy="646331"/>
          </a:xfrm>
          <a:prstGeom prst="rect">
            <a:avLst/>
          </a:prstGeom>
          <a:ln>
            <a:solidFill>
              <a:schemeClr val="tx2"/>
            </a:solidFill>
          </a:ln>
        </p:spPr>
        <p:txBody>
          <a:bodyPr>
            <a:spAutoFit/>
          </a:bodyPr>
          <a:lstStyle/>
          <a:p>
            <a:r>
              <a:rPr lang="en-US" dirty="0" smtClean="0"/>
              <a:t>Digital signals are </a:t>
            </a:r>
            <a:r>
              <a:rPr lang="en-US" i="1" dirty="0" smtClean="0"/>
              <a:t>quantized</a:t>
            </a:r>
            <a:r>
              <a:rPr lang="en-US" dirty="0" smtClean="0"/>
              <a:t>, while analog signals are continuous.</a:t>
            </a:r>
            <a:endParaRPr lang="en-US" dirty="0"/>
          </a:p>
        </p:txBody>
      </p:sp>
      <p:sp>
        <p:nvSpPr>
          <p:cNvPr id="110604" name="AutoShape 12" descr="&amp;Rcy;&amp;iecy;&amp;zcy;&amp;ucy;&amp;lcy;&amp;tcy;&amp;acy;&amp;tcy; &amp;scy; &amp;icy;&amp;zcy;&amp;ocy;&amp;bcy;&amp;rcy;&amp;acy;&amp;zhcy;&amp;iecy;&amp;ncy;&amp;icy;&amp;iecy; &amp;zcy;&amp;acy; oven knob 1234"/>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10606" name="AutoShape 14" descr="https://encrypted-tbn0.gstatic.com/images?q=tbn:ANd9GcQYKh-fWGGBr-tuJyWT4kRLxZg3P-ymOwmajsBgAZLKOwGuPM7U"/>
          <p:cNvSpPr>
            <a:spLocks noChangeAspect="1" noChangeArrowheads="1"/>
          </p:cNvSpPr>
          <p:nvPr/>
        </p:nvSpPr>
        <p:spPr bwMode="auto">
          <a:xfrm>
            <a:off x="155575" y="-2827338"/>
            <a:ext cx="5895975" cy="5895976"/>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10607" name="Picture 15"/>
          <p:cNvPicPr>
            <a:picLocks noChangeAspect="1" noChangeArrowheads="1"/>
          </p:cNvPicPr>
          <p:nvPr/>
        </p:nvPicPr>
        <p:blipFill>
          <a:blip r:embed="rId5" cstate="print"/>
          <a:srcRect/>
          <a:stretch>
            <a:fillRect/>
          </a:stretch>
        </p:blipFill>
        <p:spPr bwMode="auto">
          <a:xfrm>
            <a:off x="5715000" y="4038600"/>
            <a:ext cx="1761757" cy="1828800"/>
          </a:xfrm>
          <a:prstGeom prst="rect">
            <a:avLst/>
          </a:prstGeom>
          <a:noFill/>
          <a:ln w="9525">
            <a:noFill/>
            <a:miter lim="800000"/>
            <a:headEnd/>
            <a:tailEnd/>
          </a:ln>
        </p:spPr>
      </p:pic>
      <p:pic>
        <p:nvPicPr>
          <p:cNvPr id="19" name="Picture 10" descr="http://thumbs.dreamstime.com/x/oven-knob-5693352.jpg"/>
          <p:cNvPicPr>
            <a:picLocks noChangeAspect="1" noChangeArrowheads="1"/>
          </p:cNvPicPr>
          <p:nvPr/>
        </p:nvPicPr>
        <p:blipFill>
          <a:blip r:embed="rId6" cstate="print"/>
          <a:srcRect/>
          <a:stretch>
            <a:fillRect/>
          </a:stretch>
        </p:blipFill>
        <p:spPr bwMode="auto">
          <a:xfrm>
            <a:off x="5410200" y="2209800"/>
            <a:ext cx="2511461" cy="1676400"/>
          </a:xfrm>
          <a:prstGeom prst="rect">
            <a:avLst/>
          </a:prstGeom>
          <a:noFill/>
          <a:effectLst>
            <a:softEdge rad="127000"/>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00000"/>
              </a:lnSpc>
            </a:pPr>
            <a:r>
              <a:rPr lang="en-US" sz="2800" dirty="0" smtClean="0">
                <a:solidFill>
                  <a:schemeClr val="accent6">
                    <a:lumMod val="75000"/>
                  </a:schemeClr>
                </a:solidFill>
              </a:rPr>
              <a:t>Electronic components &amp; Electrical machines</a:t>
            </a:r>
          </a:p>
        </p:txBody>
      </p:sp>
      <p:sp>
        <p:nvSpPr>
          <p:cNvPr id="2" name="Slide Number Placeholder 1"/>
          <p:cNvSpPr>
            <a:spLocks noGrp="1"/>
          </p:cNvSpPr>
          <p:nvPr>
            <p:ph type="sldNum" sz="quarter" idx="10"/>
          </p:nvPr>
        </p:nvSpPr>
        <p:spPr/>
        <p:txBody>
          <a:bodyPr/>
          <a:lstStyle/>
          <a:p>
            <a:pPr>
              <a:defRPr/>
            </a:pPr>
            <a:r>
              <a:rPr lang="en-US" smtClean="0">
                <a:solidFill>
                  <a:srgbClr val="969696"/>
                </a:solidFill>
              </a:rPr>
              <a:t>Page </a:t>
            </a:r>
            <a:fld id="{52FA82AE-F571-4DB8-B1F2-0BD6296CA4F4}" type="slidenum">
              <a:rPr lang="en-US" smtClean="0">
                <a:solidFill>
                  <a:srgbClr val="969696"/>
                </a:solidFill>
              </a:rPr>
              <a:pPr>
                <a:defRPr/>
              </a:pPr>
              <a:t>25</a:t>
            </a:fld>
            <a:endParaRPr lang="en-US" dirty="0">
              <a:solidFill>
                <a:srgbClr val="969696"/>
              </a:solidFill>
            </a:endParaRPr>
          </a:p>
        </p:txBody>
      </p:sp>
      <p:sp>
        <p:nvSpPr>
          <p:cNvPr id="5" name="Rectangle 4"/>
          <p:cNvSpPr/>
          <p:nvPr/>
        </p:nvSpPr>
        <p:spPr>
          <a:xfrm>
            <a:off x="304800" y="609600"/>
            <a:ext cx="7848600" cy="1477328"/>
          </a:xfrm>
          <a:prstGeom prst="rect">
            <a:avLst/>
          </a:prstGeom>
        </p:spPr>
        <p:txBody>
          <a:bodyPr wrap="square">
            <a:spAutoFit/>
          </a:bodyPr>
          <a:lstStyle/>
          <a:p>
            <a:pPr marL="742950" lvl="1" indent="-285750">
              <a:spcAft>
                <a:spcPts val="0"/>
              </a:spcAft>
              <a:buFont typeface="Times New Roman"/>
              <a:buChar char="•"/>
              <a:tabLst>
                <a:tab pos="914400" algn="l"/>
              </a:tabLst>
            </a:pPr>
            <a:endParaRPr lang="en-US" b="1" i="1" dirty="0" smtClean="0">
              <a:solidFill>
                <a:schemeClr val="accent6">
                  <a:lumMod val="75000"/>
                </a:schemeClr>
              </a:solidFill>
              <a:latin typeface="Calibri"/>
              <a:ea typeface="Calibri"/>
              <a:cs typeface="Times New Roman"/>
            </a:endParaRPr>
          </a:p>
          <a:p>
            <a:pPr marL="742950" lvl="1" indent="-285750">
              <a:spcAft>
                <a:spcPts val="0"/>
              </a:spcAft>
              <a:buFont typeface="Times New Roman"/>
              <a:buChar char="•"/>
              <a:tabLst>
                <a:tab pos="914400" algn="l"/>
              </a:tabLst>
            </a:pPr>
            <a:endParaRPr lang="en-US" b="1" i="1" dirty="0" smtClean="0">
              <a:solidFill>
                <a:schemeClr val="accent6">
                  <a:lumMod val="75000"/>
                </a:schemeClr>
              </a:solidFill>
              <a:latin typeface="Calibri"/>
              <a:ea typeface="Calibri"/>
              <a:cs typeface="Times New Roman"/>
            </a:endParaRPr>
          </a:p>
          <a:p>
            <a:pPr marL="742950" lvl="1" indent="-285750">
              <a:spcAft>
                <a:spcPts val="0"/>
              </a:spcAft>
              <a:buFont typeface="Times New Roman"/>
              <a:buChar char="•"/>
              <a:tabLst>
                <a:tab pos="914400" algn="l"/>
              </a:tabLst>
            </a:pPr>
            <a:r>
              <a:rPr lang="en-US" b="1" i="1" dirty="0" smtClean="0">
                <a:solidFill>
                  <a:schemeClr val="accent6">
                    <a:lumMod val="75000"/>
                  </a:schemeClr>
                </a:solidFill>
                <a:latin typeface="Calibri"/>
                <a:ea typeface="Calibri"/>
                <a:cs typeface="Times New Roman"/>
              </a:rPr>
              <a:t>Basic theory of signals</a:t>
            </a:r>
          </a:p>
          <a:p>
            <a:pPr marL="914400" lvl="4" indent="-285750">
              <a:buFont typeface="Times New Roman"/>
              <a:buChar char="•"/>
              <a:tabLst>
                <a:tab pos="1371600" algn="l"/>
              </a:tabLst>
            </a:pPr>
            <a:r>
              <a:rPr lang="en-US" dirty="0" smtClean="0">
                <a:latin typeface="Calibri"/>
                <a:ea typeface="Calibri"/>
                <a:cs typeface="Times New Roman"/>
              </a:rPr>
              <a:t>Pulsed </a:t>
            </a:r>
            <a:r>
              <a:rPr lang="en-US" dirty="0" smtClean="0">
                <a:latin typeface="Calibri"/>
                <a:ea typeface="Calibri"/>
                <a:cs typeface="Times New Roman"/>
              </a:rPr>
              <a:t>signal parameters - timing </a:t>
            </a:r>
            <a:r>
              <a:rPr lang="en-US" dirty="0" smtClean="0">
                <a:latin typeface="Calibri"/>
                <a:ea typeface="Calibri"/>
                <a:cs typeface="Times New Roman"/>
              </a:rPr>
              <a:t>and other features</a:t>
            </a:r>
            <a:endParaRPr lang="en-US" dirty="0" smtClean="0">
              <a:latin typeface="Calibri"/>
              <a:ea typeface="Calibri"/>
              <a:cs typeface="Times New Roman"/>
            </a:endParaRPr>
          </a:p>
          <a:p>
            <a:pPr marL="914400" lvl="4" indent="-285750">
              <a:tabLst>
                <a:tab pos="1371600" algn="l"/>
              </a:tabLst>
            </a:pPr>
            <a:endParaRPr lang="en-US" dirty="0" smtClean="0">
              <a:latin typeface="Calibri"/>
              <a:ea typeface="Calibri"/>
              <a:cs typeface="Times New Roman"/>
            </a:endParaRPr>
          </a:p>
        </p:txBody>
      </p:sp>
      <p:pic>
        <p:nvPicPr>
          <p:cNvPr id="24580" name="Picture 4" descr="http://www.rohde-schwarz.de/live/rs/mediadb/pspic/image/5/PulsParame4a6d73774fb81.jpg"/>
          <p:cNvPicPr>
            <a:picLocks noChangeAspect="1" noChangeArrowheads="1"/>
          </p:cNvPicPr>
          <p:nvPr/>
        </p:nvPicPr>
        <p:blipFill>
          <a:blip r:embed="rId3" cstate="print"/>
          <a:srcRect/>
          <a:stretch>
            <a:fillRect/>
          </a:stretch>
        </p:blipFill>
        <p:spPr bwMode="auto">
          <a:xfrm>
            <a:off x="609600" y="2057400"/>
            <a:ext cx="5715000" cy="2943225"/>
          </a:xfrm>
          <a:prstGeom prst="rect">
            <a:avLst/>
          </a:prstGeom>
          <a:noFill/>
          <a:ln>
            <a:solidFill>
              <a:schemeClr val="tx2"/>
            </a:solidFill>
          </a:ln>
        </p:spPr>
      </p:pic>
      <p:pic>
        <p:nvPicPr>
          <p:cNvPr id="24582" name="Picture 6" descr="http://www.tek.com/sites/tek.com/files/media/image/A000_0626-L.jpg"/>
          <p:cNvPicPr>
            <a:picLocks noChangeAspect="1" noChangeArrowheads="1"/>
          </p:cNvPicPr>
          <p:nvPr/>
        </p:nvPicPr>
        <p:blipFill>
          <a:blip r:embed="rId4" cstate="print"/>
          <a:srcRect/>
          <a:stretch>
            <a:fillRect/>
          </a:stretch>
        </p:blipFill>
        <p:spPr bwMode="auto">
          <a:xfrm>
            <a:off x="5257800" y="3810000"/>
            <a:ext cx="3176337" cy="2514600"/>
          </a:xfrm>
          <a:prstGeom prst="rect">
            <a:avLst/>
          </a:prstGeom>
          <a:noFill/>
          <a:ln>
            <a:solidFill>
              <a:schemeClr val="tx2"/>
            </a:solid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00000"/>
              </a:lnSpc>
            </a:pPr>
            <a:r>
              <a:rPr lang="en-US" sz="2800" dirty="0" smtClean="0">
                <a:solidFill>
                  <a:schemeClr val="accent6">
                    <a:lumMod val="75000"/>
                  </a:schemeClr>
                </a:solidFill>
              </a:rPr>
              <a:t>Electronic components &amp; Electrical machines</a:t>
            </a:r>
          </a:p>
        </p:txBody>
      </p:sp>
      <p:sp>
        <p:nvSpPr>
          <p:cNvPr id="2" name="Slide Number Placeholder 1"/>
          <p:cNvSpPr>
            <a:spLocks noGrp="1"/>
          </p:cNvSpPr>
          <p:nvPr>
            <p:ph type="sldNum" sz="quarter" idx="10"/>
          </p:nvPr>
        </p:nvSpPr>
        <p:spPr/>
        <p:txBody>
          <a:bodyPr/>
          <a:lstStyle/>
          <a:p>
            <a:pPr>
              <a:defRPr/>
            </a:pPr>
            <a:r>
              <a:rPr lang="en-US" smtClean="0">
                <a:solidFill>
                  <a:srgbClr val="969696"/>
                </a:solidFill>
              </a:rPr>
              <a:t>Page </a:t>
            </a:r>
            <a:fld id="{52FA82AE-F571-4DB8-B1F2-0BD6296CA4F4}" type="slidenum">
              <a:rPr lang="en-US" smtClean="0">
                <a:solidFill>
                  <a:srgbClr val="969696"/>
                </a:solidFill>
              </a:rPr>
              <a:pPr>
                <a:defRPr/>
              </a:pPr>
              <a:t>26</a:t>
            </a:fld>
            <a:endParaRPr lang="en-US" dirty="0">
              <a:solidFill>
                <a:srgbClr val="969696"/>
              </a:solidFill>
            </a:endParaRPr>
          </a:p>
        </p:txBody>
      </p:sp>
      <p:sp>
        <p:nvSpPr>
          <p:cNvPr id="5" name="Rectangle 4"/>
          <p:cNvSpPr/>
          <p:nvPr/>
        </p:nvSpPr>
        <p:spPr>
          <a:xfrm>
            <a:off x="304800" y="609600"/>
            <a:ext cx="7848600" cy="646331"/>
          </a:xfrm>
          <a:prstGeom prst="rect">
            <a:avLst/>
          </a:prstGeom>
        </p:spPr>
        <p:txBody>
          <a:bodyPr wrap="square">
            <a:spAutoFit/>
          </a:bodyPr>
          <a:lstStyle/>
          <a:p>
            <a:pPr marL="742950" lvl="1" indent="-285750">
              <a:spcAft>
                <a:spcPts val="0"/>
              </a:spcAft>
              <a:tabLst>
                <a:tab pos="914400" algn="l"/>
              </a:tabLst>
            </a:pPr>
            <a:endParaRPr lang="en-US" b="1" i="1" dirty="0" smtClean="0">
              <a:solidFill>
                <a:schemeClr val="accent6">
                  <a:lumMod val="75000"/>
                </a:schemeClr>
              </a:solidFill>
              <a:latin typeface="Calibri"/>
              <a:ea typeface="Calibri"/>
              <a:cs typeface="Times New Roman"/>
            </a:endParaRPr>
          </a:p>
          <a:p>
            <a:pPr marL="914400" lvl="4" indent="-285750">
              <a:buFont typeface="Times New Roman"/>
              <a:buChar char="•"/>
              <a:tabLst>
                <a:tab pos="1371600" algn="l"/>
              </a:tabLst>
            </a:pPr>
            <a:r>
              <a:rPr lang="en-US" dirty="0" smtClean="0">
                <a:latin typeface="Calibri"/>
                <a:ea typeface="Calibri"/>
                <a:cs typeface="Times New Roman"/>
              </a:rPr>
              <a:t>Pulsed </a:t>
            </a:r>
            <a:r>
              <a:rPr lang="en-US" dirty="0" smtClean="0">
                <a:latin typeface="Calibri"/>
                <a:ea typeface="Calibri"/>
                <a:cs typeface="Times New Roman"/>
              </a:rPr>
              <a:t>signal parameters </a:t>
            </a:r>
            <a:r>
              <a:rPr lang="en-US" dirty="0" smtClean="0">
                <a:latin typeface="Calibri"/>
                <a:ea typeface="Calibri"/>
                <a:cs typeface="Times New Roman"/>
              </a:rPr>
              <a:t>– Pulse width modulation PWM</a:t>
            </a:r>
            <a:endParaRPr lang="en-US" dirty="0" smtClean="0">
              <a:latin typeface="Calibri"/>
              <a:ea typeface="Calibri"/>
              <a:cs typeface="Times New Roman"/>
            </a:endParaRPr>
          </a:p>
        </p:txBody>
      </p:sp>
      <p:pic>
        <p:nvPicPr>
          <p:cNvPr id="26626" name="Picture 2" descr="http://armprogramming.com/wp-content/uploads/2014/12/atmega168a_pwm_02_lrg.jpg"/>
          <p:cNvPicPr>
            <a:picLocks noChangeAspect="1" noChangeArrowheads="1"/>
          </p:cNvPicPr>
          <p:nvPr/>
        </p:nvPicPr>
        <p:blipFill>
          <a:blip r:embed="rId3" cstate="print"/>
          <a:srcRect/>
          <a:stretch>
            <a:fillRect/>
          </a:stretch>
        </p:blipFill>
        <p:spPr bwMode="auto">
          <a:xfrm>
            <a:off x="609600" y="1447800"/>
            <a:ext cx="7524750" cy="3733800"/>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00000"/>
              </a:lnSpc>
            </a:pPr>
            <a:r>
              <a:rPr lang="en-US" sz="2800" dirty="0" smtClean="0">
                <a:solidFill>
                  <a:schemeClr val="accent6">
                    <a:lumMod val="75000"/>
                  </a:schemeClr>
                </a:solidFill>
              </a:rPr>
              <a:t>Electronic components &amp; Electrical machines</a:t>
            </a:r>
          </a:p>
        </p:txBody>
      </p:sp>
      <p:sp>
        <p:nvSpPr>
          <p:cNvPr id="2" name="Slide Number Placeholder 1"/>
          <p:cNvSpPr>
            <a:spLocks noGrp="1"/>
          </p:cNvSpPr>
          <p:nvPr>
            <p:ph type="sldNum" sz="quarter" idx="10"/>
          </p:nvPr>
        </p:nvSpPr>
        <p:spPr/>
        <p:txBody>
          <a:bodyPr/>
          <a:lstStyle/>
          <a:p>
            <a:pPr>
              <a:defRPr/>
            </a:pPr>
            <a:r>
              <a:rPr lang="en-US" smtClean="0">
                <a:solidFill>
                  <a:srgbClr val="969696"/>
                </a:solidFill>
              </a:rPr>
              <a:t>Page </a:t>
            </a:r>
            <a:fld id="{52FA82AE-F571-4DB8-B1F2-0BD6296CA4F4}" type="slidenum">
              <a:rPr lang="en-US" smtClean="0">
                <a:solidFill>
                  <a:srgbClr val="969696"/>
                </a:solidFill>
              </a:rPr>
              <a:pPr>
                <a:defRPr/>
              </a:pPr>
              <a:t>27</a:t>
            </a:fld>
            <a:endParaRPr lang="en-US" dirty="0">
              <a:solidFill>
                <a:srgbClr val="969696"/>
              </a:solidFill>
            </a:endParaRPr>
          </a:p>
        </p:txBody>
      </p:sp>
      <p:sp>
        <p:nvSpPr>
          <p:cNvPr id="5" name="Rectangle 4"/>
          <p:cNvSpPr/>
          <p:nvPr/>
        </p:nvSpPr>
        <p:spPr>
          <a:xfrm>
            <a:off x="228600" y="762000"/>
            <a:ext cx="4572000" cy="646331"/>
          </a:xfrm>
          <a:prstGeom prst="rect">
            <a:avLst/>
          </a:prstGeom>
        </p:spPr>
        <p:txBody>
          <a:bodyPr>
            <a:spAutoFit/>
          </a:bodyPr>
          <a:lstStyle/>
          <a:p>
            <a:pPr marL="685800" lvl="1" indent="-228600">
              <a:buFont typeface="Times New Roman"/>
              <a:buChar char="•"/>
              <a:tabLst>
                <a:tab pos="1371600" algn="l"/>
              </a:tabLst>
            </a:pPr>
            <a:r>
              <a:rPr lang="en-US" b="1" i="1" dirty="0" smtClean="0">
                <a:solidFill>
                  <a:schemeClr val="accent6">
                    <a:lumMod val="75000"/>
                  </a:schemeClr>
                </a:solidFill>
                <a:latin typeface="Calibri"/>
                <a:ea typeface="Calibri"/>
                <a:cs typeface="Times New Roman"/>
              </a:rPr>
              <a:t>Basic electrical circuits</a:t>
            </a:r>
          </a:p>
          <a:p>
            <a:pPr marL="914400" lvl="7" indent="228600">
              <a:buFont typeface="Times New Roman"/>
              <a:buChar char="•"/>
              <a:tabLst>
                <a:tab pos="1371600" algn="l"/>
              </a:tabLst>
            </a:pPr>
            <a:r>
              <a:rPr lang="en-US" dirty="0" smtClean="0">
                <a:latin typeface="Calibri"/>
                <a:ea typeface="Calibri"/>
                <a:cs typeface="Times New Roman"/>
              </a:rPr>
              <a:t>Voltage </a:t>
            </a:r>
            <a:r>
              <a:rPr lang="en-US" dirty="0" smtClean="0">
                <a:latin typeface="Calibri"/>
                <a:ea typeface="Calibri"/>
                <a:cs typeface="Times New Roman"/>
              </a:rPr>
              <a:t>divider</a:t>
            </a:r>
            <a:endParaRPr lang="en-US" dirty="0" smtClean="0">
              <a:latin typeface="Calibri"/>
              <a:ea typeface="Calibri"/>
              <a:cs typeface="Times New Roman"/>
            </a:endParaRPr>
          </a:p>
        </p:txBody>
      </p:sp>
      <p:pic>
        <p:nvPicPr>
          <p:cNvPr id="47106" name="Picture 2" descr="https://cdn.sparkfun.com/assets/4/0/3/a/e/511948ffce395f7f47000000.png"/>
          <p:cNvPicPr>
            <a:picLocks noChangeAspect="1" noChangeArrowheads="1"/>
          </p:cNvPicPr>
          <p:nvPr/>
        </p:nvPicPr>
        <p:blipFill>
          <a:blip r:embed="rId3" cstate="print"/>
          <a:srcRect l="76000"/>
          <a:stretch>
            <a:fillRect/>
          </a:stretch>
        </p:blipFill>
        <p:spPr bwMode="auto">
          <a:xfrm>
            <a:off x="990600" y="1371600"/>
            <a:ext cx="2514600" cy="3992060"/>
          </a:xfrm>
          <a:prstGeom prst="rect">
            <a:avLst/>
          </a:prstGeom>
          <a:noFill/>
        </p:spPr>
      </p:pic>
      <p:sp>
        <p:nvSpPr>
          <p:cNvPr id="7" name="Rectangle 6"/>
          <p:cNvSpPr/>
          <p:nvPr/>
        </p:nvSpPr>
        <p:spPr>
          <a:xfrm>
            <a:off x="2895600" y="1371600"/>
            <a:ext cx="6019800" cy="646331"/>
          </a:xfrm>
          <a:prstGeom prst="rect">
            <a:avLst/>
          </a:prstGeom>
        </p:spPr>
        <p:txBody>
          <a:bodyPr wrap="square">
            <a:spAutoFit/>
          </a:bodyPr>
          <a:lstStyle/>
          <a:p>
            <a:r>
              <a:rPr lang="en-US" dirty="0" smtClean="0"/>
              <a:t>A voltage divider involves applying a voltage source across a series of two resistors.</a:t>
            </a:r>
            <a:endParaRPr lang="en-US" dirty="0"/>
          </a:p>
        </p:txBody>
      </p:sp>
      <p:sp>
        <p:nvSpPr>
          <p:cNvPr id="47107" name="Rectangle 3"/>
          <p:cNvSpPr>
            <a:spLocks noChangeArrowheads="1"/>
          </p:cNvSpPr>
          <p:nvPr/>
        </p:nvSpPr>
        <p:spPr bwMode="auto">
          <a:xfrm>
            <a:off x="3657600" y="3200400"/>
            <a:ext cx="5257800" cy="138499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charset="0"/>
              <a:cs typeface="Arial"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cs typeface="Arial" charset="0"/>
              </a:rPr>
              <a:t>The voltage divider equation assumes that you know three values of the above circuit: the input voltage (V</a:t>
            </a:r>
            <a:r>
              <a:rPr kumimoji="0" lang="en-US" sz="1400" b="0" i="0" u="none" strike="noStrike" cap="none" normalizeH="0" baseline="-30000" dirty="0" smtClean="0">
                <a:ln>
                  <a:noFill/>
                </a:ln>
                <a:solidFill>
                  <a:schemeClr val="tx1"/>
                </a:solidFill>
                <a:effectLst/>
                <a:latin typeface="Arial" charset="0"/>
                <a:cs typeface="Arial" charset="0"/>
              </a:rPr>
              <a:t>in</a:t>
            </a:r>
            <a:r>
              <a:rPr kumimoji="0" lang="en-US" sz="1400" b="0" i="0" u="none" strike="noStrike" cap="none" normalizeH="0" baseline="0" dirty="0" smtClean="0">
                <a:ln>
                  <a:noFill/>
                </a:ln>
                <a:solidFill>
                  <a:schemeClr val="tx1"/>
                </a:solidFill>
                <a:effectLst/>
                <a:latin typeface="Arial" charset="0"/>
                <a:cs typeface="Arial" charset="0"/>
              </a:rPr>
              <a:t>), and both resistor values (R</a:t>
            </a:r>
            <a:r>
              <a:rPr kumimoji="0" lang="en-US" sz="1400" b="0" i="0" u="none" strike="noStrike" cap="none" normalizeH="0" baseline="-30000" dirty="0" smtClean="0">
                <a:ln>
                  <a:noFill/>
                </a:ln>
                <a:solidFill>
                  <a:schemeClr val="tx1"/>
                </a:solidFill>
                <a:effectLst/>
                <a:latin typeface="Arial" charset="0"/>
                <a:cs typeface="Arial" charset="0"/>
              </a:rPr>
              <a:t>1</a:t>
            </a:r>
            <a:r>
              <a:rPr kumimoji="0" lang="en-US" sz="1400" b="0" i="0" u="none" strike="noStrike" cap="none" normalizeH="0" baseline="0" dirty="0" smtClean="0">
                <a:ln>
                  <a:noFill/>
                </a:ln>
                <a:solidFill>
                  <a:schemeClr val="tx1"/>
                </a:solidFill>
                <a:effectLst/>
                <a:latin typeface="Arial" charset="0"/>
                <a:cs typeface="Arial" charset="0"/>
              </a:rPr>
              <a:t> and R</a:t>
            </a:r>
            <a:r>
              <a:rPr kumimoji="0" lang="en-US" sz="1400" b="0" i="0" u="none" strike="noStrike" cap="none" normalizeH="0" baseline="-30000" dirty="0" smtClean="0">
                <a:ln>
                  <a:noFill/>
                </a:ln>
                <a:solidFill>
                  <a:schemeClr val="tx1"/>
                </a:solidFill>
                <a:effectLst/>
                <a:latin typeface="Arial" charset="0"/>
                <a:cs typeface="Arial" charset="0"/>
              </a:rPr>
              <a:t>2</a:t>
            </a:r>
            <a:r>
              <a:rPr kumimoji="0" lang="en-US" sz="1400" b="0" i="0" u="none" strike="noStrike" cap="none" normalizeH="0" baseline="0" dirty="0" smtClean="0">
                <a:ln>
                  <a:noFill/>
                </a:ln>
                <a:solidFill>
                  <a:schemeClr val="tx1"/>
                </a:solidFill>
                <a:effectLst/>
                <a:latin typeface="Arial" charset="0"/>
                <a:cs typeface="Arial" charset="0"/>
              </a:rPr>
              <a:t>). Given those values, we can use this equation to find the output voltage (</a:t>
            </a:r>
            <a:r>
              <a:rPr kumimoji="0" lang="en-US" sz="1400" b="0" i="0" u="none" strike="noStrike" cap="none" normalizeH="0" baseline="0" dirty="0" err="1" smtClean="0">
                <a:ln>
                  <a:noFill/>
                </a:ln>
                <a:solidFill>
                  <a:schemeClr val="tx1"/>
                </a:solidFill>
                <a:effectLst/>
                <a:latin typeface="Arial" charset="0"/>
                <a:cs typeface="Arial" charset="0"/>
              </a:rPr>
              <a:t>V</a:t>
            </a:r>
            <a:r>
              <a:rPr kumimoji="0" lang="en-US" sz="1400" b="0" i="0" u="none" strike="noStrike" cap="none" normalizeH="0" baseline="-30000" dirty="0" err="1" smtClean="0">
                <a:ln>
                  <a:noFill/>
                </a:ln>
                <a:solidFill>
                  <a:schemeClr val="tx1"/>
                </a:solidFill>
                <a:effectLst/>
                <a:latin typeface="Arial" charset="0"/>
                <a:cs typeface="Arial" charset="0"/>
              </a:rPr>
              <a:t>out</a:t>
            </a:r>
            <a:r>
              <a:rPr kumimoji="0" lang="en-US" sz="1400" b="0" i="0" u="none" strike="noStrike" cap="none" normalizeH="0" baseline="0" dirty="0" smtClean="0">
                <a:ln>
                  <a:noFill/>
                </a:ln>
                <a:solidFill>
                  <a:schemeClr val="tx1"/>
                </a:solidFill>
                <a:effectLst/>
                <a:latin typeface="Arial" charset="0"/>
                <a:cs typeface="Arial" charset="0"/>
              </a:rPr>
              <a:t>)</a:t>
            </a:r>
            <a:r>
              <a:rPr lang="en-US" sz="1400" dirty="0" smtClean="0">
                <a:latin typeface="Arial" charset="0"/>
                <a:cs typeface="Arial" charset="0"/>
              </a:rPr>
              <a:t>.</a:t>
            </a:r>
            <a:endParaRPr kumimoji="0" lang="en-US" sz="1400" b="0" i="0" u="none" strike="noStrike" cap="none" normalizeH="0" baseline="0" dirty="0" smtClean="0">
              <a:ln>
                <a:noFill/>
              </a:ln>
              <a:solidFill>
                <a:schemeClr val="tx1"/>
              </a:solidFill>
              <a:effectLst/>
              <a:latin typeface="Arial" charset="0"/>
              <a:cs typeface="Arial"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cs typeface="Arial" charset="0"/>
                <a:hlinkClick r:id="rId4"/>
              </a:rPr>
              <a:t>  </a:t>
            </a:r>
            <a:endParaRPr kumimoji="0" lang="en-US" sz="1400" b="0" i="0" u="none" strike="noStrike" cap="none" normalizeH="0" baseline="0" dirty="0" smtClean="0">
              <a:ln>
                <a:noFill/>
              </a:ln>
              <a:solidFill>
                <a:schemeClr val="tx1"/>
              </a:solidFill>
              <a:effectLst/>
              <a:latin typeface="Arial" charset="0"/>
              <a:cs typeface="Arial" charset="0"/>
            </a:endParaRPr>
          </a:p>
        </p:txBody>
      </p:sp>
      <p:pic>
        <p:nvPicPr>
          <p:cNvPr id="47108" name="Picture 4" descr="Vout = Vin * (R2 / (R1 + R2))">
            <a:hlinkClick r:id="rId4"/>
          </p:cNvPr>
          <p:cNvPicPr>
            <a:picLocks noChangeAspect="1" noChangeArrowheads="1"/>
          </p:cNvPicPr>
          <p:nvPr/>
        </p:nvPicPr>
        <p:blipFill>
          <a:blip r:embed="rId5" cstate="print"/>
          <a:srcRect/>
          <a:stretch>
            <a:fillRect/>
          </a:stretch>
        </p:blipFill>
        <p:spPr bwMode="auto">
          <a:xfrm>
            <a:off x="4648200" y="2057400"/>
            <a:ext cx="3095625" cy="809625"/>
          </a:xfrm>
          <a:prstGeom prst="rect">
            <a:avLst/>
          </a:prstGeom>
          <a:noFill/>
        </p:spPr>
      </p:pic>
      <p:sp>
        <p:nvSpPr>
          <p:cNvPr id="10" name="Rectangle 9"/>
          <p:cNvSpPr/>
          <p:nvPr/>
        </p:nvSpPr>
        <p:spPr>
          <a:xfrm>
            <a:off x="2743200" y="2286000"/>
            <a:ext cx="1646605" cy="369332"/>
          </a:xfrm>
          <a:prstGeom prst="rect">
            <a:avLst/>
          </a:prstGeom>
        </p:spPr>
        <p:txBody>
          <a:bodyPr wrap="none">
            <a:spAutoFit/>
          </a:bodyPr>
          <a:lstStyle/>
          <a:p>
            <a:r>
              <a:rPr lang="en-US" b="1" dirty="0" smtClean="0">
                <a:latin typeface="Arial" charset="0"/>
                <a:cs typeface="Arial" charset="0"/>
              </a:rPr>
              <a:t>The Equation</a:t>
            </a: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00000"/>
              </a:lnSpc>
            </a:pPr>
            <a:r>
              <a:rPr lang="en-US" sz="2800" dirty="0" smtClean="0">
                <a:solidFill>
                  <a:schemeClr val="accent6">
                    <a:lumMod val="75000"/>
                  </a:schemeClr>
                </a:solidFill>
              </a:rPr>
              <a:t>Electronic components &amp; Electrical machines</a:t>
            </a:r>
          </a:p>
        </p:txBody>
      </p:sp>
      <p:sp>
        <p:nvSpPr>
          <p:cNvPr id="2" name="Slide Number Placeholder 1"/>
          <p:cNvSpPr>
            <a:spLocks noGrp="1"/>
          </p:cNvSpPr>
          <p:nvPr>
            <p:ph type="sldNum" sz="quarter" idx="10"/>
          </p:nvPr>
        </p:nvSpPr>
        <p:spPr/>
        <p:txBody>
          <a:bodyPr/>
          <a:lstStyle/>
          <a:p>
            <a:pPr>
              <a:defRPr/>
            </a:pPr>
            <a:r>
              <a:rPr lang="en-US" smtClean="0">
                <a:solidFill>
                  <a:srgbClr val="969696"/>
                </a:solidFill>
              </a:rPr>
              <a:t>Page </a:t>
            </a:r>
            <a:fld id="{52FA82AE-F571-4DB8-B1F2-0BD6296CA4F4}" type="slidenum">
              <a:rPr lang="en-US" smtClean="0">
                <a:solidFill>
                  <a:srgbClr val="969696"/>
                </a:solidFill>
              </a:rPr>
              <a:pPr>
                <a:defRPr/>
              </a:pPr>
              <a:t>28</a:t>
            </a:fld>
            <a:endParaRPr lang="en-US" dirty="0">
              <a:solidFill>
                <a:srgbClr val="969696"/>
              </a:solidFill>
            </a:endParaRPr>
          </a:p>
        </p:txBody>
      </p:sp>
      <p:sp>
        <p:nvSpPr>
          <p:cNvPr id="5" name="Rectangle 4"/>
          <p:cNvSpPr/>
          <p:nvPr/>
        </p:nvSpPr>
        <p:spPr>
          <a:xfrm>
            <a:off x="228600" y="762000"/>
            <a:ext cx="4572000" cy="646331"/>
          </a:xfrm>
          <a:prstGeom prst="rect">
            <a:avLst/>
          </a:prstGeom>
        </p:spPr>
        <p:txBody>
          <a:bodyPr>
            <a:spAutoFit/>
          </a:bodyPr>
          <a:lstStyle/>
          <a:p>
            <a:pPr marL="685800" lvl="1" indent="-228600">
              <a:buFont typeface="Times New Roman"/>
              <a:buChar char="•"/>
              <a:tabLst>
                <a:tab pos="1371600" algn="l"/>
              </a:tabLst>
            </a:pPr>
            <a:r>
              <a:rPr lang="en-US" b="1" i="1" dirty="0" smtClean="0">
                <a:solidFill>
                  <a:schemeClr val="accent6">
                    <a:lumMod val="75000"/>
                  </a:schemeClr>
                </a:solidFill>
                <a:latin typeface="Calibri"/>
                <a:ea typeface="Calibri"/>
                <a:cs typeface="Times New Roman"/>
              </a:rPr>
              <a:t>Basic electrical circuits</a:t>
            </a:r>
          </a:p>
          <a:p>
            <a:pPr marL="914400" lvl="7" indent="228600">
              <a:buFont typeface="Times New Roman"/>
              <a:buChar char="•"/>
              <a:tabLst>
                <a:tab pos="1371600" algn="l"/>
              </a:tabLst>
            </a:pPr>
            <a:r>
              <a:rPr lang="en-US" dirty="0" smtClean="0">
                <a:latin typeface="Calibri"/>
                <a:ea typeface="Calibri"/>
                <a:cs typeface="Times New Roman"/>
              </a:rPr>
              <a:t>Pull-up Resistors </a:t>
            </a:r>
          </a:p>
        </p:txBody>
      </p:sp>
      <p:sp>
        <p:nvSpPr>
          <p:cNvPr id="113665" name="Rectangle 1"/>
          <p:cNvSpPr>
            <a:spLocks noChangeArrowheads="1"/>
          </p:cNvSpPr>
          <p:nvPr/>
        </p:nvSpPr>
        <p:spPr bwMode="auto">
          <a:xfrm>
            <a:off x="4419600" y="1765757"/>
            <a:ext cx="3657600" cy="16004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cs typeface="Arial" charset="0"/>
                <a:hlinkClick r:id="rId3"/>
              </a:rPr>
              <a:t>  </a:t>
            </a:r>
            <a:endParaRPr kumimoji="0" lang="en-US" sz="1400" b="0" i="0" u="none" strike="noStrike" cap="none" normalizeH="0" baseline="0" dirty="0" smtClean="0">
              <a:ln>
                <a:noFill/>
              </a:ln>
              <a:solidFill>
                <a:schemeClr val="tx1"/>
              </a:solidFill>
              <a:effectLst/>
              <a:latin typeface="Arial" charset="0"/>
              <a:cs typeface="Arial"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cs typeface="Arial" charset="0"/>
                <a:hlinkClick r:id="rId4"/>
              </a:rPr>
              <a:t>Pull-up resistors</a:t>
            </a:r>
            <a:r>
              <a:rPr kumimoji="0" lang="en-US" sz="1400" b="0" i="0" u="none" strike="noStrike" cap="none" normalizeH="0" baseline="0" dirty="0" smtClean="0">
                <a:ln>
                  <a:noFill/>
                </a:ln>
                <a:solidFill>
                  <a:schemeClr val="tx1"/>
                </a:solidFill>
                <a:effectLst/>
                <a:latin typeface="Arial" charset="0"/>
                <a:cs typeface="Arial" charset="0"/>
              </a:rPr>
              <a:t> are very common when using microcontrollers (MCUs) or any digital logic device. This tutorial will explain when and where to use pull-up resistors, then we will do a simple calculation to show why pull-ups are important.</a:t>
            </a:r>
          </a:p>
        </p:txBody>
      </p:sp>
      <p:pic>
        <p:nvPicPr>
          <p:cNvPr id="113666" name="Picture 2" descr="atmega328 reset pullup">
            <a:hlinkClick r:id="rId3"/>
          </p:cNvPr>
          <p:cNvPicPr>
            <a:picLocks noChangeAspect="1" noChangeArrowheads="1"/>
          </p:cNvPicPr>
          <p:nvPr/>
        </p:nvPicPr>
        <p:blipFill>
          <a:blip r:embed="rId5" cstate="print"/>
          <a:srcRect/>
          <a:stretch>
            <a:fillRect/>
          </a:stretch>
        </p:blipFill>
        <p:spPr bwMode="auto">
          <a:xfrm>
            <a:off x="838200" y="1828800"/>
            <a:ext cx="2738438" cy="1752600"/>
          </a:xfrm>
          <a:prstGeom prst="rect">
            <a:avLst/>
          </a:prstGeom>
          <a:noFill/>
        </p:spPr>
      </p:pic>
      <p:sp>
        <p:nvSpPr>
          <p:cNvPr id="12" name="Rectangle 11"/>
          <p:cNvSpPr/>
          <p:nvPr/>
        </p:nvSpPr>
        <p:spPr>
          <a:xfrm>
            <a:off x="609600" y="6019800"/>
            <a:ext cx="4572000" cy="215444"/>
          </a:xfrm>
          <a:prstGeom prst="rect">
            <a:avLst/>
          </a:prstGeom>
        </p:spPr>
        <p:txBody>
          <a:bodyPr>
            <a:spAutoFit/>
          </a:bodyPr>
          <a:lstStyle/>
          <a:p>
            <a:r>
              <a:rPr lang="en-US" sz="800" dirty="0" smtClean="0"/>
              <a:t>https://learn.sparkfun.com/tutorials/pull-up-resistors</a:t>
            </a:r>
            <a:endParaRPr lang="en-US" sz="8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00000"/>
              </a:lnSpc>
            </a:pPr>
            <a:r>
              <a:rPr lang="en-US" sz="2800" dirty="0" smtClean="0">
                <a:solidFill>
                  <a:schemeClr val="accent6">
                    <a:lumMod val="75000"/>
                  </a:schemeClr>
                </a:solidFill>
              </a:rPr>
              <a:t>Electronic components &amp; Electrical machines</a:t>
            </a:r>
          </a:p>
        </p:txBody>
      </p:sp>
      <p:sp>
        <p:nvSpPr>
          <p:cNvPr id="2" name="Slide Number Placeholder 1"/>
          <p:cNvSpPr>
            <a:spLocks noGrp="1"/>
          </p:cNvSpPr>
          <p:nvPr>
            <p:ph type="sldNum" sz="quarter" idx="10"/>
          </p:nvPr>
        </p:nvSpPr>
        <p:spPr/>
        <p:txBody>
          <a:bodyPr/>
          <a:lstStyle/>
          <a:p>
            <a:pPr>
              <a:defRPr/>
            </a:pPr>
            <a:r>
              <a:rPr lang="en-US" smtClean="0">
                <a:solidFill>
                  <a:srgbClr val="969696"/>
                </a:solidFill>
              </a:rPr>
              <a:t>Page </a:t>
            </a:r>
            <a:fld id="{52FA82AE-F571-4DB8-B1F2-0BD6296CA4F4}" type="slidenum">
              <a:rPr lang="en-US" smtClean="0">
                <a:solidFill>
                  <a:srgbClr val="969696"/>
                </a:solidFill>
              </a:rPr>
              <a:pPr>
                <a:defRPr/>
              </a:pPr>
              <a:t>29</a:t>
            </a:fld>
            <a:endParaRPr lang="en-US" dirty="0">
              <a:solidFill>
                <a:srgbClr val="969696"/>
              </a:solidFill>
            </a:endParaRPr>
          </a:p>
        </p:txBody>
      </p:sp>
      <p:sp>
        <p:nvSpPr>
          <p:cNvPr id="5" name="Rectangle 4"/>
          <p:cNvSpPr/>
          <p:nvPr/>
        </p:nvSpPr>
        <p:spPr>
          <a:xfrm>
            <a:off x="228600" y="762000"/>
            <a:ext cx="8382000" cy="923330"/>
          </a:xfrm>
          <a:prstGeom prst="rect">
            <a:avLst/>
          </a:prstGeom>
        </p:spPr>
        <p:txBody>
          <a:bodyPr wrap="square">
            <a:spAutoFit/>
          </a:bodyPr>
          <a:lstStyle/>
          <a:p>
            <a:pPr marL="685800" lvl="1" indent="-228600">
              <a:buFont typeface="Times New Roman"/>
              <a:buChar char="•"/>
              <a:tabLst>
                <a:tab pos="1371600" algn="l"/>
              </a:tabLst>
            </a:pPr>
            <a:r>
              <a:rPr lang="en-US" b="1" i="1" dirty="0" smtClean="0">
                <a:solidFill>
                  <a:schemeClr val="accent6">
                    <a:lumMod val="75000"/>
                  </a:schemeClr>
                </a:solidFill>
                <a:latin typeface="Calibri"/>
                <a:ea typeface="Calibri"/>
                <a:cs typeface="Times New Roman"/>
              </a:rPr>
              <a:t>Basic electrical circuits</a:t>
            </a:r>
          </a:p>
          <a:p>
            <a:pPr marL="1143000" lvl="2" indent="-228600">
              <a:buFont typeface="Times New Roman"/>
              <a:buChar char="•"/>
              <a:tabLst>
                <a:tab pos="1371600" algn="l"/>
              </a:tabLst>
            </a:pPr>
            <a:r>
              <a:rPr lang="en-US" dirty="0" smtClean="0">
                <a:latin typeface="Calibri"/>
                <a:ea typeface="Calibri"/>
                <a:cs typeface="Times New Roman"/>
              </a:rPr>
              <a:t>RC circuits</a:t>
            </a:r>
          </a:p>
          <a:p>
            <a:pPr marL="1600200" lvl="3" indent="-228600">
              <a:buFont typeface="Times New Roman"/>
              <a:buChar char="•"/>
              <a:tabLst>
                <a:tab pos="1371600" algn="l"/>
              </a:tabLst>
            </a:pPr>
            <a:r>
              <a:rPr lang="en-US" dirty="0" smtClean="0">
                <a:latin typeface="Calibri"/>
                <a:ea typeface="Calibri"/>
                <a:cs typeface="Times New Roman"/>
              </a:rPr>
              <a:t>Circuit which contain… obviously a capacitors and resistors</a:t>
            </a:r>
            <a:endParaRPr lang="en-US" dirty="0" smtClean="0">
              <a:latin typeface="Calibri"/>
              <a:ea typeface="Calibri"/>
              <a:cs typeface="Times New Roman"/>
            </a:endParaRPr>
          </a:p>
        </p:txBody>
      </p:sp>
      <p:pic>
        <p:nvPicPr>
          <p:cNvPr id="20481" name="Picture 1"/>
          <p:cNvPicPr>
            <a:picLocks noChangeAspect="1" noChangeArrowheads="1"/>
          </p:cNvPicPr>
          <p:nvPr/>
        </p:nvPicPr>
        <p:blipFill>
          <a:blip r:embed="rId3" cstate="print"/>
          <a:srcRect/>
          <a:stretch>
            <a:fillRect/>
          </a:stretch>
        </p:blipFill>
        <p:spPr bwMode="auto">
          <a:xfrm>
            <a:off x="533400" y="1600200"/>
            <a:ext cx="3776927" cy="1905000"/>
          </a:xfrm>
          <a:prstGeom prst="rect">
            <a:avLst/>
          </a:prstGeom>
          <a:noFill/>
          <a:ln w="9525">
            <a:noFill/>
            <a:miter lim="800000"/>
            <a:headEnd/>
            <a:tailEnd/>
          </a:ln>
        </p:spPr>
      </p:pic>
      <p:pic>
        <p:nvPicPr>
          <p:cNvPr id="20483" name="Picture 3" descr="rc charging circuit curves"/>
          <p:cNvPicPr>
            <a:picLocks noChangeAspect="1" noChangeArrowheads="1"/>
          </p:cNvPicPr>
          <p:nvPr/>
        </p:nvPicPr>
        <p:blipFill>
          <a:blip r:embed="rId4" cstate="print"/>
          <a:srcRect/>
          <a:stretch>
            <a:fillRect/>
          </a:stretch>
        </p:blipFill>
        <p:spPr bwMode="auto">
          <a:xfrm>
            <a:off x="4572000" y="1828800"/>
            <a:ext cx="3017671" cy="3876676"/>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1"/>
            <a:r>
              <a:rPr lang="en-US" smtClean="0">
                <a:solidFill>
                  <a:schemeClr val="accent6">
                    <a:lumMod val="75000"/>
                  </a:schemeClr>
                </a:solidFill>
              </a:rPr>
              <a:t>Basic circuits and theory of electric signals</a:t>
            </a:r>
            <a:endParaRPr lang="en-US" dirty="0"/>
          </a:p>
        </p:txBody>
      </p:sp>
      <p:sp>
        <p:nvSpPr>
          <p:cNvPr id="2" name="Slide Number Placeholder 1"/>
          <p:cNvSpPr>
            <a:spLocks noGrp="1"/>
          </p:cNvSpPr>
          <p:nvPr>
            <p:ph type="sldNum" sz="quarter" idx="10"/>
          </p:nvPr>
        </p:nvSpPr>
        <p:spPr/>
        <p:txBody>
          <a:bodyPr/>
          <a:lstStyle/>
          <a:p>
            <a:pPr>
              <a:defRPr/>
            </a:pPr>
            <a:r>
              <a:rPr lang="en-US" smtClean="0">
                <a:solidFill>
                  <a:srgbClr val="969696"/>
                </a:solidFill>
              </a:rPr>
              <a:t>Page </a:t>
            </a:r>
            <a:fld id="{52FA82AE-F571-4DB8-B1F2-0BD6296CA4F4}" type="slidenum">
              <a:rPr lang="en-US" smtClean="0">
                <a:solidFill>
                  <a:srgbClr val="969696"/>
                </a:solidFill>
              </a:rPr>
              <a:pPr>
                <a:defRPr/>
              </a:pPr>
              <a:t>3</a:t>
            </a:fld>
            <a:endParaRPr lang="en-US" dirty="0">
              <a:solidFill>
                <a:srgbClr val="969696"/>
              </a:solidFill>
            </a:endParaRPr>
          </a:p>
        </p:txBody>
      </p:sp>
      <p:sp>
        <p:nvSpPr>
          <p:cNvPr id="26625" name="Rectangle 1"/>
          <p:cNvSpPr>
            <a:spLocks noChangeArrowheads="1"/>
          </p:cNvSpPr>
          <p:nvPr/>
        </p:nvSpPr>
        <p:spPr bwMode="auto">
          <a:xfrm>
            <a:off x="762000" y="1295400"/>
            <a:ext cx="945643" cy="33855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lvl="5" fontAlgn="base">
              <a:spcBef>
                <a:spcPct val="0"/>
              </a:spcBef>
              <a:spcAft>
                <a:spcPct val="0"/>
              </a:spcAft>
              <a:buFontTx/>
              <a:buChar char="•"/>
              <a:tabLst>
                <a:tab pos="1371600" algn="l"/>
              </a:tabLst>
            </a:pPr>
            <a:r>
              <a:rPr lang="en-US" sz="1600" b="1" i="1" dirty="0" smtClean="0">
                <a:solidFill>
                  <a:schemeClr val="accent6">
                    <a:lumMod val="75000"/>
                  </a:schemeClr>
                </a:solidFill>
                <a:latin typeface="Calibri" pitchFamily="34" charset="0"/>
                <a:ea typeface="Calibri" pitchFamily="34" charset="0"/>
                <a:cs typeface="Times New Roman" pitchFamily="18" charset="0"/>
              </a:rPr>
              <a:t>Voltage</a:t>
            </a:r>
          </a:p>
        </p:txBody>
      </p:sp>
      <p:sp>
        <p:nvSpPr>
          <p:cNvPr id="9" name="Rectangle 8"/>
          <p:cNvSpPr/>
          <p:nvPr/>
        </p:nvSpPr>
        <p:spPr>
          <a:xfrm>
            <a:off x="609600" y="1600200"/>
            <a:ext cx="8001000" cy="954107"/>
          </a:xfrm>
          <a:prstGeom prst="rect">
            <a:avLst/>
          </a:prstGeom>
        </p:spPr>
        <p:txBody>
          <a:bodyPr wrap="square">
            <a:spAutoFit/>
          </a:bodyPr>
          <a:lstStyle/>
          <a:p>
            <a:pPr indent="114300"/>
            <a:r>
              <a:rPr lang="en-US" sz="1400" dirty="0" smtClean="0"/>
              <a:t>A force or pressure must be present before water will flow through a pipeline. Similarly,</a:t>
            </a:r>
          </a:p>
          <a:p>
            <a:r>
              <a:rPr lang="en-US" sz="1400" dirty="0" smtClean="0"/>
              <a:t>electrons flow through a conductor because a force called electromotive force (EMF) is</a:t>
            </a:r>
          </a:p>
          <a:p>
            <a:r>
              <a:rPr lang="en-US" sz="1400" dirty="0" smtClean="0"/>
              <a:t>exerted. The unit of measure for EMF is the volt. The symbol for voltage is the letter U(E in the US literature). A voltmeter is used to measure voltage.</a:t>
            </a:r>
            <a:endParaRPr lang="en-US" sz="1400" dirty="0"/>
          </a:p>
        </p:txBody>
      </p:sp>
      <p:sp>
        <p:nvSpPr>
          <p:cNvPr id="10" name="Rectangle 1"/>
          <p:cNvSpPr>
            <a:spLocks noChangeArrowheads="1"/>
          </p:cNvSpPr>
          <p:nvPr/>
        </p:nvSpPr>
        <p:spPr bwMode="auto">
          <a:xfrm>
            <a:off x="685800" y="4900136"/>
            <a:ext cx="1178784" cy="33855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lvl="5" fontAlgn="base">
              <a:spcBef>
                <a:spcPct val="0"/>
              </a:spcBef>
              <a:spcAft>
                <a:spcPct val="0"/>
              </a:spcAft>
              <a:buFontTx/>
              <a:buChar char="•"/>
              <a:tabLst>
                <a:tab pos="1371600" algn="l"/>
              </a:tabLst>
            </a:pPr>
            <a:r>
              <a:rPr lang="en-US" sz="1600" b="1" i="1" dirty="0" smtClean="0">
                <a:solidFill>
                  <a:schemeClr val="accent6">
                    <a:lumMod val="75000"/>
                  </a:schemeClr>
                </a:solidFill>
                <a:latin typeface="Calibri" pitchFamily="34" charset="0"/>
                <a:ea typeface="Calibri" pitchFamily="34" charset="0"/>
                <a:cs typeface="Times New Roman" pitchFamily="18" charset="0"/>
              </a:rPr>
              <a:t>Resistance</a:t>
            </a:r>
          </a:p>
        </p:txBody>
      </p:sp>
      <p:sp>
        <p:nvSpPr>
          <p:cNvPr id="11" name="Rectangle 10"/>
          <p:cNvSpPr/>
          <p:nvPr/>
        </p:nvSpPr>
        <p:spPr>
          <a:xfrm>
            <a:off x="609600" y="5204936"/>
            <a:ext cx="8001000" cy="738664"/>
          </a:xfrm>
          <a:prstGeom prst="rect">
            <a:avLst/>
          </a:prstGeom>
        </p:spPr>
        <p:txBody>
          <a:bodyPr wrap="square">
            <a:spAutoFit/>
          </a:bodyPr>
          <a:lstStyle/>
          <a:p>
            <a:pPr indent="114300"/>
            <a:r>
              <a:rPr lang="en-US" sz="1400" dirty="0" smtClean="0"/>
              <a:t>The movement of electrons along a conductor meets with some opposition. This opposition is known as resistance. Resistance can be useful in electrical work. Resistance makes it possible to generate heat, control current flow, and supply the correct voltage to a device.</a:t>
            </a:r>
            <a:endParaRPr lang="en-US" sz="1400" dirty="0"/>
          </a:p>
        </p:txBody>
      </p:sp>
      <p:sp>
        <p:nvSpPr>
          <p:cNvPr id="12" name="Rectangle 1"/>
          <p:cNvSpPr>
            <a:spLocks noChangeArrowheads="1"/>
          </p:cNvSpPr>
          <p:nvPr/>
        </p:nvSpPr>
        <p:spPr bwMode="auto">
          <a:xfrm>
            <a:off x="685800" y="3048000"/>
            <a:ext cx="924933" cy="33855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lvl="5" fontAlgn="base">
              <a:spcBef>
                <a:spcPct val="0"/>
              </a:spcBef>
              <a:spcAft>
                <a:spcPct val="0"/>
              </a:spcAft>
              <a:buFontTx/>
              <a:buChar char="•"/>
              <a:tabLst>
                <a:tab pos="1371600" algn="l"/>
              </a:tabLst>
            </a:pPr>
            <a:r>
              <a:rPr lang="en-US" sz="1600" b="1" i="1" dirty="0" smtClean="0">
                <a:solidFill>
                  <a:schemeClr val="accent6">
                    <a:lumMod val="75000"/>
                  </a:schemeClr>
                </a:solidFill>
                <a:latin typeface="Calibri" pitchFamily="34" charset="0"/>
                <a:ea typeface="Calibri" pitchFamily="34" charset="0"/>
                <a:cs typeface="Times New Roman" pitchFamily="18" charset="0"/>
              </a:rPr>
              <a:t>Current</a:t>
            </a:r>
          </a:p>
        </p:txBody>
      </p:sp>
      <p:sp>
        <p:nvSpPr>
          <p:cNvPr id="13" name="Rectangle 12"/>
          <p:cNvSpPr/>
          <p:nvPr/>
        </p:nvSpPr>
        <p:spPr>
          <a:xfrm>
            <a:off x="609600" y="3352800"/>
            <a:ext cx="8001000" cy="954107"/>
          </a:xfrm>
          <a:prstGeom prst="rect">
            <a:avLst/>
          </a:prstGeom>
        </p:spPr>
        <p:txBody>
          <a:bodyPr wrap="square">
            <a:spAutoFit/>
          </a:bodyPr>
          <a:lstStyle/>
          <a:p>
            <a:pPr indent="115888"/>
            <a:r>
              <a:rPr lang="en-US" sz="1400" dirty="0" smtClean="0"/>
              <a:t>For electrons to move in a particular direction, it is necessary for a potential difference to exist</a:t>
            </a:r>
          </a:p>
          <a:p>
            <a:r>
              <a:rPr lang="en-US" sz="1400" dirty="0" smtClean="0"/>
              <a:t>between two points of the EMF source. The continuous movement of electrons past a given</a:t>
            </a:r>
          </a:p>
          <a:p>
            <a:r>
              <a:rPr lang="en-US" sz="1400" dirty="0" smtClean="0"/>
              <a:t>point is known as current.</a:t>
            </a:r>
          </a:p>
          <a:p>
            <a:pPr indent="174625">
              <a:buFont typeface="Arial" pitchFamily="34" charset="0"/>
              <a:buChar char="•"/>
              <a:tabLst>
                <a:tab pos="58738" algn="l"/>
              </a:tabLst>
            </a:pPr>
            <a:r>
              <a:rPr lang="en-US" sz="1400" dirty="0" smtClean="0"/>
              <a:t>It is measured in amperes. The symbol for current is the letter </a:t>
            </a:r>
            <a:r>
              <a:rPr lang="en-US" sz="1400" b="1" dirty="0" smtClean="0"/>
              <a:t>I</a:t>
            </a:r>
            <a:r>
              <a:rPr lang="en-US" sz="1400" dirty="0" smtClean="0"/>
              <a:t> and for amperes, the letter A.</a:t>
            </a:r>
            <a:endParaRPr lang="en-US" sz="1400" dirty="0"/>
          </a:p>
        </p:txBody>
      </p:sp>
      <p:sp>
        <p:nvSpPr>
          <p:cNvPr id="14" name="TextBox 13"/>
          <p:cNvSpPr txBox="1"/>
          <p:nvPr/>
        </p:nvSpPr>
        <p:spPr>
          <a:xfrm rot="19357949">
            <a:off x="52947" y="745493"/>
            <a:ext cx="1172116" cy="369332"/>
          </a:xfrm>
          <a:prstGeom prst="rect">
            <a:avLst/>
          </a:prstGeom>
          <a:solidFill>
            <a:srgbClr val="D76A19"/>
          </a:solidFill>
          <a:effectLst>
            <a:softEdge rad="63500"/>
          </a:effectLst>
        </p:spPr>
        <p:txBody>
          <a:bodyPr wrap="none" rtlCol="0">
            <a:spAutoFit/>
          </a:bodyPr>
          <a:lstStyle/>
          <a:p>
            <a:r>
              <a:rPr lang="en-US" b="1" dirty="0" smtClean="0">
                <a:solidFill>
                  <a:schemeClr val="bg1">
                    <a:lumMod val="95000"/>
                  </a:schemeClr>
                </a:solidFill>
              </a:rPr>
              <a:t>Part  one</a:t>
            </a:r>
            <a:endParaRPr lang="en-US" b="1" dirty="0">
              <a:solidFill>
                <a:schemeClr val="bg1">
                  <a:lumMod val="95000"/>
                </a:schemeClr>
              </a:solidFill>
            </a:endParaRPr>
          </a:p>
        </p:txBody>
      </p:sp>
      <p:sp>
        <p:nvSpPr>
          <p:cNvPr id="15" name="Rectangle 14"/>
          <p:cNvSpPr/>
          <p:nvPr/>
        </p:nvSpPr>
        <p:spPr>
          <a:xfrm rot="19372737">
            <a:off x="310207" y="895732"/>
            <a:ext cx="1119217" cy="369332"/>
          </a:xfrm>
          <a:prstGeom prst="rect">
            <a:avLst/>
          </a:prstGeom>
        </p:spPr>
        <p:txBody>
          <a:bodyPr wrap="none">
            <a:spAutoFit/>
          </a:bodyPr>
          <a:lstStyle/>
          <a:p>
            <a:r>
              <a:rPr lang="en-US" b="1" i="1" dirty="0" smtClean="0">
                <a:solidFill>
                  <a:schemeClr val="accent6">
                    <a:lumMod val="75000"/>
                  </a:schemeClr>
                </a:solidFill>
                <a:latin typeface="Calibri" pitchFamily="34" charset="0"/>
                <a:ea typeface="Calibri" pitchFamily="34" charset="0"/>
                <a:cs typeface="Times New Roman" pitchFamily="18" charset="0"/>
              </a:rPr>
              <a:t>Electricity</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3505200" y="4724400"/>
            <a:ext cx="3886200" cy="523220"/>
          </a:xfrm>
          <a:prstGeom prst="rect">
            <a:avLst/>
          </a:prstGeom>
          <a:ln>
            <a:solidFill>
              <a:srgbClr val="FF6600"/>
            </a:solidFill>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en-US" sz="1400" dirty="0" smtClean="0"/>
              <a:t>The symbol for a time constant is the </a:t>
            </a:r>
            <a:r>
              <a:rPr lang="en-US" sz="1400" dirty="0" err="1" smtClean="0"/>
              <a:t>greek</a:t>
            </a:r>
            <a:r>
              <a:rPr lang="en-US" sz="1400" dirty="0" smtClean="0"/>
              <a:t> lower caps letter “TAU”</a:t>
            </a:r>
            <a:endParaRPr lang="en-US" sz="1400" dirty="0"/>
          </a:p>
        </p:txBody>
      </p:sp>
      <p:sp>
        <p:nvSpPr>
          <p:cNvPr id="3" name="Title 2"/>
          <p:cNvSpPr>
            <a:spLocks noGrp="1"/>
          </p:cNvSpPr>
          <p:nvPr>
            <p:ph type="title"/>
          </p:nvPr>
        </p:nvSpPr>
        <p:spPr/>
        <p:txBody>
          <a:bodyPr/>
          <a:lstStyle/>
          <a:p>
            <a:pPr>
              <a:lnSpc>
                <a:spcPct val="100000"/>
              </a:lnSpc>
            </a:pPr>
            <a:r>
              <a:rPr lang="en-US" sz="2800" dirty="0" smtClean="0">
                <a:solidFill>
                  <a:schemeClr val="accent6">
                    <a:lumMod val="75000"/>
                  </a:schemeClr>
                </a:solidFill>
              </a:rPr>
              <a:t>Electronic components &amp; Electrical machines</a:t>
            </a:r>
          </a:p>
        </p:txBody>
      </p:sp>
      <p:sp>
        <p:nvSpPr>
          <p:cNvPr id="2" name="Slide Number Placeholder 1"/>
          <p:cNvSpPr>
            <a:spLocks noGrp="1"/>
          </p:cNvSpPr>
          <p:nvPr>
            <p:ph type="sldNum" sz="quarter" idx="10"/>
          </p:nvPr>
        </p:nvSpPr>
        <p:spPr/>
        <p:txBody>
          <a:bodyPr/>
          <a:lstStyle/>
          <a:p>
            <a:pPr>
              <a:defRPr/>
            </a:pPr>
            <a:r>
              <a:rPr lang="en-US" smtClean="0">
                <a:solidFill>
                  <a:srgbClr val="969696"/>
                </a:solidFill>
              </a:rPr>
              <a:t>Page </a:t>
            </a:r>
            <a:fld id="{52FA82AE-F571-4DB8-B1F2-0BD6296CA4F4}" type="slidenum">
              <a:rPr lang="en-US" smtClean="0">
                <a:solidFill>
                  <a:srgbClr val="969696"/>
                </a:solidFill>
              </a:rPr>
              <a:pPr>
                <a:defRPr/>
              </a:pPr>
              <a:t>30</a:t>
            </a:fld>
            <a:endParaRPr lang="en-US" dirty="0">
              <a:solidFill>
                <a:srgbClr val="969696"/>
              </a:solidFill>
            </a:endParaRPr>
          </a:p>
        </p:txBody>
      </p:sp>
      <p:sp>
        <p:nvSpPr>
          <p:cNvPr id="5" name="Rectangle 4"/>
          <p:cNvSpPr/>
          <p:nvPr/>
        </p:nvSpPr>
        <p:spPr>
          <a:xfrm>
            <a:off x="228600" y="762000"/>
            <a:ext cx="8382000" cy="923330"/>
          </a:xfrm>
          <a:prstGeom prst="rect">
            <a:avLst/>
          </a:prstGeom>
        </p:spPr>
        <p:txBody>
          <a:bodyPr wrap="square">
            <a:spAutoFit/>
          </a:bodyPr>
          <a:lstStyle/>
          <a:p>
            <a:pPr marL="685800" lvl="1" indent="-228600">
              <a:buFont typeface="Times New Roman"/>
              <a:buChar char="•"/>
              <a:tabLst>
                <a:tab pos="1371600" algn="l"/>
              </a:tabLst>
            </a:pPr>
            <a:r>
              <a:rPr lang="en-US" b="1" i="1" dirty="0" smtClean="0">
                <a:solidFill>
                  <a:schemeClr val="accent6">
                    <a:lumMod val="75000"/>
                  </a:schemeClr>
                </a:solidFill>
                <a:latin typeface="Calibri"/>
                <a:ea typeface="Calibri"/>
                <a:cs typeface="Times New Roman"/>
              </a:rPr>
              <a:t>Basic electrical circuits</a:t>
            </a:r>
          </a:p>
          <a:p>
            <a:pPr marL="1143000" lvl="2" indent="-228600">
              <a:buFont typeface="Times New Roman"/>
              <a:buChar char="•"/>
              <a:tabLst>
                <a:tab pos="1371600" algn="l"/>
              </a:tabLst>
            </a:pPr>
            <a:r>
              <a:rPr lang="en-US" dirty="0" smtClean="0">
                <a:latin typeface="Calibri"/>
                <a:ea typeface="Calibri"/>
                <a:cs typeface="Times New Roman"/>
              </a:rPr>
              <a:t>RC circuits</a:t>
            </a:r>
          </a:p>
          <a:p>
            <a:pPr marL="1600200" lvl="3" indent="-228600">
              <a:buFont typeface="Times New Roman"/>
              <a:buChar char="•"/>
              <a:tabLst>
                <a:tab pos="1371600" algn="l"/>
              </a:tabLst>
            </a:pPr>
            <a:r>
              <a:rPr lang="en-US" dirty="0" smtClean="0">
                <a:latin typeface="Calibri"/>
                <a:ea typeface="Calibri"/>
                <a:cs typeface="Times New Roman"/>
              </a:rPr>
              <a:t>RC Time Constant, Tau</a:t>
            </a:r>
          </a:p>
        </p:txBody>
      </p:sp>
      <p:sp>
        <p:nvSpPr>
          <p:cNvPr id="7" name="Rectangle 6"/>
          <p:cNvSpPr/>
          <p:nvPr/>
        </p:nvSpPr>
        <p:spPr>
          <a:xfrm>
            <a:off x="685800" y="3276600"/>
            <a:ext cx="7086600" cy="1384995"/>
          </a:xfrm>
          <a:prstGeom prst="rect">
            <a:avLst/>
          </a:prstGeom>
          <a:ln>
            <a:solidFill>
              <a:srgbClr val="FF6600"/>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sz="1400" b="1" dirty="0" smtClean="0"/>
              <a:t>The RC Time Constant</a:t>
            </a:r>
          </a:p>
          <a:p>
            <a:r>
              <a:rPr lang="en-US" sz="1400" dirty="0" smtClean="0"/>
              <a:t>All Electrical or Electronic circuits or systems suffer from some form of “time-delay” between its input and output, when a signal or voltage, either continuous, ( DC ) or alternating ( AC ) is firstly applied to it. This delay is generally known as the </a:t>
            </a:r>
            <a:r>
              <a:rPr lang="en-US" sz="1400" b="1" dirty="0" smtClean="0"/>
              <a:t>time delay</a:t>
            </a:r>
            <a:r>
              <a:rPr lang="en-US" sz="1400" dirty="0" smtClean="0"/>
              <a:t> or </a:t>
            </a:r>
            <a:r>
              <a:rPr lang="en-US" sz="1400" b="1" dirty="0" smtClean="0"/>
              <a:t>Time Constant</a:t>
            </a:r>
            <a:r>
              <a:rPr lang="en-US" sz="1400" dirty="0" smtClean="0"/>
              <a:t> of the circuit and it is the time response of the circuit when a step voltage or signal is firstly applied.</a:t>
            </a:r>
            <a:endParaRPr lang="en-US" sz="1400" dirty="0"/>
          </a:p>
        </p:txBody>
      </p:sp>
      <p:sp>
        <p:nvSpPr>
          <p:cNvPr id="8" name="TextBox 7"/>
          <p:cNvSpPr txBox="1"/>
          <p:nvPr/>
        </p:nvSpPr>
        <p:spPr>
          <a:xfrm>
            <a:off x="5638800" y="4702314"/>
            <a:ext cx="498855" cy="707886"/>
          </a:xfrm>
          <a:prstGeom prst="rect">
            <a:avLst/>
          </a:prstGeom>
          <a:noFill/>
        </p:spPr>
        <p:txBody>
          <a:bodyPr wrap="none" rtlCol="0">
            <a:spAutoFit/>
          </a:bodyPr>
          <a:lstStyle/>
          <a:p>
            <a:r>
              <a:rPr lang="el-GR" sz="4000" dirty="0" smtClean="0">
                <a:latin typeface="Calibri"/>
              </a:rPr>
              <a:t>τ</a:t>
            </a:r>
            <a:r>
              <a:rPr lang="en-US" sz="4000" dirty="0" smtClean="0">
                <a:latin typeface="Calibri"/>
              </a:rPr>
              <a:t> </a:t>
            </a:r>
            <a:endParaRPr lang="en-US" sz="4000" dirty="0"/>
          </a:p>
        </p:txBody>
      </p:sp>
      <p:pic>
        <p:nvPicPr>
          <p:cNvPr id="115714" name="Picture 2" descr="rc time constant formula"/>
          <p:cNvPicPr>
            <a:picLocks noChangeAspect="1" noChangeArrowheads="1"/>
          </p:cNvPicPr>
          <p:nvPr/>
        </p:nvPicPr>
        <p:blipFill>
          <a:blip r:embed="rId3" cstate="print"/>
          <a:srcRect/>
          <a:stretch>
            <a:fillRect/>
          </a:stretch>
        </p:blipFill>
        <p:spPr bwMode="auto">
          <a:xfrm>
            <a:off x="2438400" y="1752600"/>
            <a:ext cx="1038225" cy="304800"/>
          </a:xfrm>
          <a:prstGeom prst="rect">
            <a:avLst/>
          </a:prstGeom>
          <a:noFill/>
        </p:spPr>
      </p:pic>
      <p:pic>
        <p:nvPicPr>
          <p:cNvPr id="115715" name="Picture 3" descr="capacitor voltage"/>
          <p:cNvPicPr>
            <a:picLocks noChangeAspect="1" noChangeArrowheads="1"/>
          </p:cNvPicPr>
          <p:nvPr/>
        </p:nvPicPr>
        <p:blipFill>
          <a:blip r:embed="rId4" cstate="print"/>
          <a:srcRect/>
          <a:stretch>
            <a:fillRect/>
          </a:stretch>
        </p:blipFill>
        <p:spPr bwMode="auto">
          <a:xfrm>
            <a:off x="2438400" y="2057400"/>
            <a:ext cx="2133600" cy="361950"/>
          </a:xfrm>
          <a:prstGeom prst="rect">
            <a:avLst/>
          </a:prstGeom>
          <a:noFill/>
        </p:spPr>
      </p:pic>
      <p:sp>
        <p:nvSpPr>
          <p:cNvPr id="11" name="Rectangle 10"/>
          <p:cNvSpPr/>
          <p:nvPr/>
        </p:nvSpPr>
        <p:spPr>
          <a:xfrm>
            <a:off x="4724400" y="1676400"/>
            <a:ext cx="3810000" cy="861774"/>
          </a:xfrm>
          <a:prstGeom prst="rect">
            <a:avLst/>
          </a:prstGeom>
        </p:spPr>
        <p:txBody>
          <a:bodyPr wrap="square">
            <a:spAutoFit/>
          </a:bodyPr>
          <a:lstStyle/>
          <a:p>
            <a:r>
              <a:rPr lang="en-US" sz="1000" dirty="0" smtClean="0"/>
              <a:t>Where:</a:t>
            </a:r>
          </a:p>
          <a:p>
            <a:r>
              <a:rPr lang="en-US" sz="1000" dirty="0" err="1" smtClean="0"/>
              <a:t>Vc</a:t>
            </a:r>
            <a:r>
              <a:rPr lang="en-US" sz="1000" dirty="0" smtClean="0"/>
              <a:t> is the voltage across the capacitor</a:t>
            </a:r>
          </a:p>
          <a:p>
            <a:r>
              <a:rPr lang="en-US" sz="1000" dirty="0" smtClean="0"/>
              <a:t>Vs is the supply voltage</a:t>
            </a:r>
          </a:p>
          <a:p>
            <a:r>
              <a:rPr lang="en-US" sz="1000" dirty="0" smtClean="0"/>
              <a:t>t  is the elapsed time since the application of the supply voltage</a:t>
            </a:r>
          </a:p>
          <a:p>
            <a:r>
              <a:rPr lang="en-US" sz="1000" dirty="0" smtClean="0"/>
              <a:t>RC is the </a:t>
            </a:r>
            <a:r>
              <a:rPr lang="en-US" sz="1000" i="1" dirty="0" smtClean="0"/>
              <a:t>time constant</a:t>
            </a:r>
            <a:r>
              <a:rPr lang="en-US" sz="1000" dirty="0" smtClean="0"/>
              <a:t> of the RC charging circuit</a:t>
            </a:r>
            <a:endParaRPr lang="en-US" sz="1000"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00000"/>
              </a:lnSpc>
            </a:pPr>
            <a:r>
              <a:rPr lang="en-US" sz="2800" dirty="0" smtClean="0">
                <a:solidFill>
                  <a:schemeClr val="accent6">
                    <a:lumMod val="75000"/>
                  </a:schemeClr>
                </a:solidFill>
              </a:rPr>
              <a:t>Electronic components &amp; Electrical machines</a:t>
            </a:r>
          </a:p>
        </p:txBody>
      </p:sp>
      <p:sp>
        <p:nvSpPr>
          <p:cNvPr id="2" name="Slide Number Placeholder 1"/>
          <p:cNvSpPr>
            <a:spLocks noGrp="1"/>
          </p:cNvSpPr>
          <p:nvPr>
            <p:ph type="sldNum" sz="quarter" idx="10"/>
          </p:nvPr>
        </p:nvSpPr>
        <p:spPr/>
        <p:txBody>
          <a:bodyPr/>
          <a:lstStyle/>
          <a:p>
            <a:pPr>
              <a:defRPr/>
            </a:pPr>
            <a:r>
              <a:rPr lang="en-US" smtClean="0">
                <a:solidFill>
                  <a:srgbClr val="969696"/>
                </a:solidFill>
              </a:rPr>
              <a:t>Page </a:t>
            </a:r>
            <a:fld id="{52FA82AE-F571-4DB8-B1F2-0BD6296CA4F4}" type="slidenum">
              <a:rPr lang="en-US" smtClean="0">
                <a:solidFill>
                  <a:srgbClr val="969696"/>
                </a:solidFill>
              </a:rPr>
              <a:pPr>
                <a:defRPr/>
              </a:pPr>
              <a:t>31</a:t>
            </a:fld>
            <a:endParaRPr lang="en-US" dirty="0">
              <a:solidFill>
                <a:srgbClr val="969696"/>
              </a:solidFill>
            </a:endParaRPr>
          </a:p>
        </p:txBody>
      </p:sp>
      <p:sp>
        <p:nvSpPr>
          <p:cNvPr id="5" name="Rectangle 4"/>
          <p:cNvSpPr/>
          <p:nvPr/>
        </p:nvSpPr>
        <p:spPr>
          <a:xfrm>
            <a:off x="228600" y="762000"/>
            <a:ext cx="8382000" cy="923330"/>
          </a:xfrm>
          <a:prstGeom prst="rect">
            <a:avLst/>
          </a:prstGeom>
        </p:spPr>
        <p:txBody>
          <a:bodyPr wrap="square">
            <a:spAutoFit/>
          </a:bodyPr>
          <a:lstStyle/>
          <a:p>
            <a:pPr marL="685800" lvl="1" indent="-228600">
              <a:buFont typeface="Times New Roman"/>
              <a:buChar char="•"/>
              <a:tabLst>
                <a:tab pos="1371600" algn="l"/>
              </a:tabLst>
            </a:pPr>
            <a:r>
              <a:rPr lang="en-US" b="1" i="1" dirty="0" smtClean="0">
                <a:solidFill>
                  <a:schemeClr val="accent6">
                    <a:lumMod val="75000"/>
                  </a:schemeClr>
                </a:solidFill>
                <a:latin typeface="Calibri"/>
                <a:ea typeface="Calibri"/>
                <a:cs typeface="Times New Roman"/>
              </a:rPr>
              <a:t>Basic electrical circuits</a:t>
            </a:r>
          </a:p>
          <a:p>
            <a:pPr marL="1143000" lvl="2" indent="-228600">
              <a:buFont typeface="Times New Roman"/>
              <a:buChar char="•"/>
              <a:tabLst>
                <a:tab pos="1371600" algn="l"/>
              </a:tabLst>
            </a:pPr>
            <a:r>
              <a:rPr lang="en-US" dirty="0" smtClean="0">
                <a:latin typeface="Calibri"/>
                <a:ea typeface="Calibri"/>
                <a:cs typeface="Times New Roman"/>
              </a:rPr>
              <a:t>RC circuits</a:t>
            </a:r>
          </a:p>
          <a:p>
            <a:pPr marL="1600200" lvl="3" indent="-228600">
              <a:buFont typeface="Times New Roman"/>
              <a:buChar char="•"/>
              <a:tabLst>
                <a:tab pos="1371600" algn="l"/>
              </a:tabLst>
            </a:pPr>
            <a:r>
              <a:rPr lang="en-US" dirty="0" smtClean="0">
                <a:latin typeface="Calibri"/>
                <a:ea typeface="Calibri"/>
                <a:cs typeface="Times New Roman"/>
              </a:rPr>
              <a:t>RC Time Constant, Tau</a:t>
            </a:r>
          </a:p>
        </p:txBody>
      </p:sp>
      <p:graphicFrame>
        <p:nvGraphicFramePr>
          <p:cNvPr id="12" name="Table 11"/>
          <p:cNvGraphicFramePr>
            <a:graphicFrameLocks noGrp="1"/>
          </p:cNvGraphicFramePr>
          <p:nvPr/>
        </p:nvGraphicFramePr>
        <p:xfrm>
          <a:off x="381000" y="1828800"/>
          <a:ext cx="8458200" cy="4063999"/>
        </p:xfrm>
        <a:graphic>
          <a:graphicData uri="http://schemas.openxmlformats.org/drawingml/2006/table">
            <a:tbl>
              <a:tblPr>
                <a:tableStyleId>{3C2FFA5D-87B4-456A-9821-1D502468CF0F}</a:tableStyleId>
              </a:tblPr>
              <a:tblGrid>
                <a:gridCol w="3127164"/>
                <a:gridCol w="2501727"/>
                <a:gridCol w="1076709"/>
                <a:gridCol w="1752600"/>
              </a:tblGrid>
              <a:tr h="307879">
                <a:tc rowSpan="2">
                  <a:txBody>
                    <a:bodyPr/>
                    <a:lstStyle/>
                    <a:p>
                      <a:r>
                        <a:rPr lang="en-US" sz="1800" dirty="0"/>
                        <a:t>Time</a:t>
                      </a:r>
                      <a:br>
                        <a:rPr lang="en-US" sz="1800" dirty="0"/>
                      </a:br>
                      <a:r>
                        <a:rPr lang="en-US" sz="1800" dirty="0"/>
                        <a:t>Constant</a:t>
                      </a:r>
                    </a:p>
                  </a:txBody>
                  <a:tcPr marL="30788" marR="30788" marT="15394" marB="15394" anchor="ctr"/>
                </a:tc>
                <a:tc rowSpan="2">
                  <a:txBody>
                    <a:bodyPr/>
                    <a:lstStyle/>
                    <a:p>
                      <a:r>
                        <a:rPr lang="en-US" sz="1800"/>
                        <a:t>RC Value</a:t>
                      </a:r>
                    </a:p>
                  </a:txBody>
                  <a:tcPr marL="30788" marR="30788" marT="15394" marB="15394" anchor="ctr"/>
                </a:tc>
                <a:tc gridSpan="2">
                  <a:txBody>
                    <a:bodyPr/>
                    <a:lstStyle/>
                    <a:p>
                      <a:r>
                        <a:rPr lang="en-US" sz="1800" dirty="0"/>
                        <a:t>Percentage of Maximum</a:t>
                      </a:r>
                    </a:p>
                  </a:txBody>
                  <a:tcPr marL="30788" marR="30788" marT="15394" marB="15394" anchor="ctr"/>
                </a:tc>
                <a:tc hMerge="1">
                  <a:txBody>
                    <a:bodyPr/>
                    <a:lstStyle/>
                    <a:p>
                      <a:endParaRPr lang="en-US"/>
                    </a:p>
                  </a:txBody>
                  <a:tcPr/>
                </a:tc>
              </a:tr>
              <a:tr h="584970">
                <a:tc vMerge="1">
                  <a:txBody>
                    <a:bodyPr/>
                    <a:lstStyle/>
                    <a:p>
                      <a:endParaRPr lang="en-US"/>
                    </a:p>
                  </a:txBody>
                  <a:tcPr/>
                </a:tc>
                <a:tc vMerge="1">
                  <a:txBody>
                    <a:bodyPr/>
                    <a:lstStyle/>
                    <a:p>
                      <a:endParaRPr lang="en-US"/>
                    </a:p>
                  </a:txBody>
                  <a:tcPr/>
                </a:tc>
                <a:tc>
                  <a:txBody>
                    <a:bodyPr/>
                    <a:lstStyle/>
                    <a:p>
                      <a:r>
                        <a:rPr lang="en-US" sz="1800" dirty="0"/>
                        <a:t>Voltage</a:t>
                      </a:r>
                    </a:p>
                  </a:txBody>
                  <a:tcPr marL="30788" marR="30788" marT="15394" marB="15394" anchor="ctr"/>
                </a:tc>
                <a:tc>
                  <a:txBody>
                    <a:bodyPr/>
                    <a:lstStyle/>
                    <a:p>
                      <a:r>
                        <a:rPr lang="en-US" sz="1800" dirty="0"/>
                        <a:t>Current</a:t>
                      </a:r>
                    </a:p>
                  </a:txBody>
                  <a:tcPr marL="30788" marR="30788" marT="15394" marB="15394" anchor="ctr"/>
                </a:tc>
              </a:tr>
              <a:tr h="492606">
                <a:tc>
                  <a:txBody>
                    <a:bodyPr/>
                    <a:lstStyle/>
                    <a:p>
                      <a:r>
                        <a:rPr lang="en-US" sz="1800"/>
                        <a:t>0.5 time constant</a:t>
                      </a:r>
                    </a:p>
                  </a:txBody>
                  <a:tcPr marL="30788" marR="30788" marT="15394" marB="15394" anchor="ctr"/>
                </a:tc>
                <a:tc>
                  <a:txBody>
                    <a:bodyPr/>
                    <a:lstStyle/>
                    <a:p>
                      <a:r>
                        <a:rPr lang="en-US" sz="1800" dirty="0"/>
                        <a:t>0.5T = 0.5RC</a:t>
                      </a:r>
                    </a:p>
                  </a:txBody>
                  <a:tcPr marL="30788" marR="30788" marT="15394" marB="15394" anchor="ctr"/>
                </a:tc>
                <a:tc>
                  <a:txBody>
                    <a:bodyPr/>
                    <a:lstStyle/>
                    <a:p>
                      <a:r>
                        <a:rPr lang="en-US" sz="1800"/>
                        <a:t>39.3%</a:t>
                      </a:r>
                    </a:p>
                  </a:txBody>
                  <a:tcPr marL="30788" marR="30788" marT="15394" marB="15394" anchor="ctr"/>
                </a:tc>
                <a:tc>
                  <a:txBody>
                    <a:bodyPr/>
                    <a:lstStyle/>
                    <a:p>
                      <a:r>
                        <a:rPr lang="en-US" sz="1800"/>
                        <a:t>60.7%</a:t>
                      </a:r>
                    </a:p>
                  </a:txBody>
                  <a:tcPr marL="30788" marR="30788" marT="15394" marB="15394" anchor="ctr"/>
                </a:tc>
              </a:tr>
              <a:tr h="492606">
                <a:tc>
                  <a:txBody>
                    <a:bodyPr/>
                    <a:lstStyle/>
                    <a:p>
                      <a:r>
                        <a:rPr lang="en-US" sz="1800"/>
                        <a:t>0.7 time constant</a:t>
                      </a:r>
                    </a:p>
                  </a:txBody>
                  <a:tcPr marL="30788" marR="30788" marT="15394" marB="15394" anchor="ctr"/>
                </a:tc>
                <a:tc>
                  <a:txBody>
                    <a:bodyPr/>
                    <a:lstStyle/>
                    <a:p>
                      <a:r>
                        <a:rPr lang="en-US" sz="1800"/>
                        <a:t>0.7T = 0.7RC</a:t>
                      </a:r>
                    </a:p>
                  </a:txBody>
                  <a:tcPr marL="30788" marR="30788" marT="15394" marB="15394" anchor="ctr"/>
                </a:tc>
                <a:tc>
                  <a:txBody>
                    <a:bodyPr/>
                    <a:lstStyle/>
                    <a:p>
                      <a:r>
                        <a:rPr lang="en-US" sz="1800"/>
                        <a:t>50.3%</a:t>
                      </a:r>
                    </a:p>
                  </a:txBody>
                  <a:tcPr marL="30788" marR="30788" marT="15394" marB="15394" anchor="ctr"/>
                </a:tc>
                <a:tc>
                  <a:txBody>
                    <a:bodyPr/>
                    <a:lstStyle/>
                    <a:p>
                      <a:r>
                        <a:rPr lang="en-US" sz="1800"/>
                        <a:t>49.7%</a:t>
                      </a:r>
                    </a:p>
                  </a:txBody>
                  <a:tcPr marL="30788" marR="30788" marT="15394" marB="15394" anchor="ctr"/>
                </a:tc>
              </a:tr>
              <a:tr h="492606">
                <a:tc>
                  <a:txBody>
                    <a:bodyPr/>
                    <a:lstStyle/>
                    <a:p>
                      <a:r>
                        <a:rPr lang="en-US" sz="1800"/>
                        <a:t>1.0 time constant</a:t>
                      </a:r>
                    </a:p>
                  </a:txBody>
                  <a:tcPr marL="30788" marR="30788" marT="15394" marB="15394" anchor="ctr"/>
                </a:tc>
                <a:tc>
                  <a:txBody>
                    <a:bodyPr/>
                    <a:lstStyle/>
                    <a:p>
                      <a:r>
                        <a:rPr lang="en-US" sz="1800"/>
                        <a:t>1T = 1RC</a:t>
                      </a:r>
                    </a:p>
                  </a:txBody>
                  <a:tcPr marL="30788" marR="30788" marT="15394" marB="15394" anchor="ctr"/>
                </a:tc>
                <a:tc>
                  <a:txBody>
                    <a:bodyPr/>
                    <a:lstStyle/>
                    <a:p>
                      <a:r>
                        <a:rPr lang="en-US" sz="1800" dirty="0"/>
                        <a:t>63.2%</a:t>
                      </a:r>
                    </a:p>
                  </a:txBody>
                  <a:tcPr marL="30788" marR="30788" marT="15394" marB="15394" anchor="ctr"/>
                </a:tc>
                <a:tc>
                  <a:txBody>
                    <a:bodyPr/>
                    <a:lstStyle/>
                    <a:p>
                      <a:r>
                        <a:rPr lang="en-US" sz="1800" dirty="0"/>
                        <a:t>36.8%</a:t>
                      </a:r>
                    </a:p>
                  </a:txBody>
                  <a:tcPr marL="30788" marR="30788" marT="15394" marB="15394" anchor="ctr"/>
                </a:tc>
              </a:tr>
              <a:tr h="492606">
                <a:tc>
                  <a:txBody>
                    <a:bodyPr/>
                    <a:lstStyle/>
                    <a:p>
                      <a:r>
                        <a:rPr lang="en-US" sz="1800"/>
                        <a:t>2.0 time constants</a:t>
                      </a:r>
                    </a:p>
                  </a:txBody>
                  <a:tcPr marL="30788" marR="30788" marT="15394" marB="15394" anchor="ctr"/>
                </a:tc>
                <a:tc>
                  <a:txBody>
                    <a:bodyPr/>
                    <a:lstStyle/>
                    <a:p>
                      <a:r>
                        <a:rPr lang="en-US" sz="1800"/>
                        <a:t>2T = 2RC</a:t>
                      </a:r>
                    </a:p>
                  </a:txBody>
                  <a:tcPr marL="30788" marR="30788" marT="15394" marB="15394" anchor="ctr"/>
                </a:tc>
                <a:tc>
                  <a:txBody>
                    <a:bodyPr/>
                    <a:lstStyle/>
                    <a:p>
                      <a:r>
                        <a:rPr lang="en-US" sz="1800"/>
                        <a:t>86.5%</a:t>
                      </a:r>
                    </a:p>
                  </a:txBody>
                  <a:tcPr marL="30788" marR="30788" marT="15394" marB="15394" anchor="ctr"/>
                </a:tc>
                <a:tc>
                  <a:txBody>
                    <a:bodyPr/>
                    <a:lstStyle/>
                    <a:p>
                      <a:r>
                        <a:rPr lang="en-US" sz="1800"/>
                        <a:t>13.5%</a:t>
                      </a:r>
                    </a:p>
                  </a:txBody>
                  <a:tcPr marL="30788" marR="30788" marT="15394" marB="15394" anchor="ctr"/>
                </a:tc>
              </a:tr>
              <a:tr h="400242">
                <a:tc>
                  <a:txBody>
                    <a:bodyPr/>
                    <a:lstStyle/>
                    <a:p>
                      <a:r>
                        <a:rPr lang="en-US" sz="1800"/>
                        <a:t>3.0 time constants</a:t>
                      </a:r>
                    </a:p>
                  </a:txBody>
                  <a:tcPr marL="30788" marR="30788" marT="15394" marB="15394" anchor="ctr"/>
                </a:tc>
                <a:tc>
                  <a:txBody>
                    <a:bodyPr/>
                    <a:lstStyle/>
                    <a:p>
                      <a:r>
                        <a:rPr lang="en-US" sz="1800"/>
                        <a:t>3T = 3RC</a:t>
                      </a:r>
                    </a:p>
                  </a:txBody>
                  <a:tcPr marL="30788" marR="30788" marT="15394" marB="15394" anchor="ctr"/>
                </a:tc>
                <a:tc>
                  <a:txBody>
                    <a:bodyPr/>
                    <a:lstStyle/>
                    <a:p>
                      <a:r>
                        <a:rPr lang="en-US" sz="1800"/>
                        <a:t>95.0%</a:t>
                      </a:r>
                    </a:p>
                  </a:txBody>
                  <a:tcPr marL="30788" marR="30788" marT="15394" marB="15394" anchor="ctr"/>
                </a:tc>
                <a:tc>
                  <a:txBody>
                    <a:bodyPr/>
                    <a:lstStyle/>
                    <a:p>
                      <a:r>
                        <a:rPr lang="en-US" sz="1800"/>
                        <a:t>5.0%</a:t>
                      </a:r>
                    </a:p>
                  </a:txBody>
                  <a:tcPr marL="30788" marR="30788" marT="15394" marB="15394" anchor="ctr"/>
                </a:tc>
              </a:tr>
              <a:tr h="400242">
                <a:tc>
                  <a:txBody>
                    <a:bodyPr/>
                    <a:lstStyle/>
                    <a:p>
                      <a:r>
                        <a:rPr lang="en-US" sz="1800"/>
                        <a:t>4.0 time constants</a:t>
                      </a:r>
                    </a:p>
                  </a:txBody>
                  <a:tcPr marL="30788" marR="30788" marT="15394" marB="15394" anchor="ctr"/>
                </a:tc>
                <a:tc>
                  <a:txBody>
                    <a:bodyPr/>
                    <a:lstStyle/>
                    <a:p>
                      <a:r>
                        <a:rPr lang="en-US" sz="1800"/>
                        <a:t>4T = 4RC</a:t>
                      </a:r>
                    </a:p>
                  </a:txBody>
                  <a:tcPr marL="30788" marR="30788" marT="15394" marB="15394" anchor="ctr"/>
                </a:tc>
                <a:tc>
                  <a:txBody>
                    <a:bodyPr/>
                    <a:lstStyle/>
                    <a:p>
                      <a:r>
                        <a:rPr lang="en-US" sz="1800"/>
                        <a:t>98.2%</a:t>
                      </a:r>
                    </a:p>
                  </a:txBody>
                  <a:tcPr marL="30788" marR="30788" marT="15394" marB="15394" anchor="ctr"/>
                </a:tc>
                <a:tc>
                  <a:txBody>
                    <a:bodyPr/>
                    <a:lstStyle/>
                    <a:p>
                      <a:r>
                        <a:rPr lang="en-US" sz="1800"/>
                        <a:t>1.8%</a:t>
                      </a:r>
                    </a:p>
                  </a:txBody>
                  <a:tcPr marL="30788" marR="30788" marT="15394" marB="15394" anchor="ctr"/>
                </a:tc>
              </a:tr>
              <a:tr h="400242">
                <a:tc>
                  <a:txBody>
                    <a:bodyPr/>
                    <a:lstStyle/>
                    <a:p>
                      <a:r>
                        <a:rPr lang="en-US" sz="1800"/>
                        <a:t>5.0 time constants</a:t>
                      </a:r>
                    </a:p>
                  </a:txBody>
                  <a:tcPr marL="30788" marR="30788" marT="15394" marB="15394" anchor="ctr"/>
                </a:tc>
                <a:tc>
                  <a:txBody>
                    <a:bodyPr/>
                    <a:lstStyle/>
                    <a:p>
                      <a:r>
                        <a:rPr lang="en-US" sz="1800"/>
                        <a:t>5T = 5RC</a:t>
                      </a:r>
                    </a:p>
                  </a:txBody>
                  <a:tcPr marL="30788" marR="30788" marT="15394" marB="15394" anchor="ctr"/>
                </a:tc>
                <a:tc>
                  <a:txBody>
                    <a:bodyPr/>
                    <a:lstStyle/>
                    <a:p>
                      <a:r>
                        <a:rPr lang="en-US" sz="1800"/>
                        <a:t>99.3%</a:t>
                      </a:r>
                    </a:p>
                  </a:txBody>
                  <a:tcPr marL="30788" marR="30788" marT="15394" marB="15394" anchor="ctr"/>
                </a:tc>
                <a:tc>
                  <a:txBody>
                    <a:bodyPr/>
                    <a:lstStyle/>
                    <a:p>
                      <a:r>
                        <a:rPr lang="en-US" sz="1800" dirty="0"/>
                        <a:t>0.7%</a:t>
                      </a:r>
                    </a:p>
                  </a:txBody>
                  <a:tcPr marL="30788" marR="30788" marT="15394" marB="15394" anchor="ctr"/>
                </a:tc>
              </a:tr>
            </a:tbl>
          </a:graphicData>
        </a:graphic>
      </p:graphicFrame>
      <p:sp>
        <p:nvSpPr>
          <p:cNvPr id="117761"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800" b="1"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smtClean="0">
                <a:ln>
                  <a:noFill/>
                </a:ln>
                <a:solidFill>
                  <a:schemeClr val="tx1"/>
                </a:solidFill>
                <a:effectLst/>
                <a:latin typeface="Arial" charset="0"/>
                <a:cs typeface="Arial" charset="0"/>
              </a:rPr>
              <a:t> </a:t>
            </a:r>
            <a:endParaRPr kumimoji="0" lang="en-US" sz="1800" b="0" i="0" u="none" strike="noStrike" cap="none" normalizeH="0" baseline="0" smtClean="0">
              <a:ln>
                <a:noFill/>
              </a:ln>
              <a:solidFill>
                <a:schemeClr val="tx1"/>
              </a:solidFill>
              <a:effectLst/>
              <a:latin typeface="Arial" charset="0"/>
              <a:cs typeface="Arial"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00000"/>
              </a:lnSpc>
            </a:pPr>
            <a:r>
              <a:rPr lang="en-US" sz="2800" dirty="0" smtClean="0">
                <a:solidFill>
                  <a:schemeClr val="accent6">
                    <a:lumMod val="75000"/>
                  </a:schemeClr>
                </a:solidFill>
              </a:rPr>
              <a:t>Electronic components &amp; Electrical machines</a:t>
            </a:r>
          </a:p>
        </p:txBody>
      </p:sp>
      <p:sp>
        <p:nvSpPr>
          <p:cNvPr id="2" name="Slide Number Placeholder 1"/>
          <p:cNvSpPr>
            <a:spLocks noGrp="1"/>
          </p:cNvSpPr>
          <p:nvPr>
            <p:ph type="sldNum" sz="quarter" idx="10"/>
          </p:nvPr>
        </p:nvSpPr>
        <p:spPr/>
        <p:txBody>
          <a:bodyPr/>
          <a:lstStyle/>
          <a:p>
            <a:pPr>
              <a:defRPr/>
            </a:pPr>
            <a:r>
              <a:rPr lang="en-US" smtClean="0">
                <a:solidFill>
                  <a:srgbClr val="969696"/>
                </a:solidFill>
              </a:rPr>
              <a:t>Page </a:t>
            </a:r>
            <a:fld id="{52FA82AE-F571-4DB8-B1F2-0BD6296CA4F4}" type="slidenum">
              <a:rPr lang="en-US" smtClean="0">
                <a:solidFill>
                  <a:srgbClr val="969696"/>
                </a:solidFill>
              </a:rPr>
              <a:pPr>
                <a:defRPr/>
              </a:pPr>
              <a:t>32</a:t>
            </a:fld>
            <a:endParaRPr lang="en-US" dirty="0">
              <a:solidFill>
                <a:srgbClr val="969696"/>
              </a:solidFill>
            </a:endParaRPr>
          </a:p>
        </p:txBody>
      </p:sp>
      <p:sp>
        <p:nvSpPr>
          <p:cNvPr id="5" name="Rectangle 4"/>
          <p:cNvSpPr/>
          <p:nvPr/>
        </p:nvSpPr>
        <p:spPr>
          <a:xfrm>
            <a:off x="228600" y="762000"/>
            <a:ext cx="4572000" cy="646331"/>
          </a:xfrm>
          <a:prstGeom prst="rect">
            <a:avLst/>
          </a:prstGeom>
        </p:spPr>
        <p:txBody>
          <a:bodyPr>
            <a:spAutoFit/>
          </a:bodyPr>
          <a:lstStyle/>
          <a:p>
            <a:pPr marL="685800" lvl="1" indent="-228600">
              <a:buFont typeface="Times New Roman"/>
              <a:buChar char="•"/>
              <a:tabLst>
                <a:tab pos="1371600" algn="l"/>
              </a:tabLst>
            </a:pPr>
            <a:r>
              <a:rPr lang="en-US" b="1" i="1" dirty="0" smtClean="0">
                <a:solidFill>
                  <a:schemeClr val="accent6">
                    <a:lumMod val="75000"/>
                  </a:schemeClr>
                </a:solidFill>
                <a:latin typeface="Calibri"/>
                <a:ea typeface="Calibri"/>
                <a:cs typeface="Times New Roman"/>
              </a:rPr>
              <a:t>Basic electrical circuits</a:t>
            </a:r>
          </a:p>
          <a:p>
            <a:pPr marL="1143000" lvl="2" indent="-228600">
              <a:buFont typeface="Times New Roman"/>
              <a:buChar char="•"/>
              <a:tabLst>
                <a:tab pos="1371600" algn="l"/>
              </a:tabLst>
            </a:pPr>
            <a:r>
              <a:rPr lang="en-US" dirty="0" smtClean="0">
                <a:latin typeface="Calibri"/>
                <a:ea typeface="Calibri"/>
                <a:cs typeface="Times New Roman"/>
              </a:rPr>
              <a:t>Digital </a:t>
            </a:r>
            <a:r>
              <a:rPr lang="en-US" dirty="0" smtClean="0">
                <a:latin typeface="Calibri"/>
                <a:ea typeface="Calibri"/>
                <a:cs typeface="Times New Roman"/>
              </a:rPr>
              <a:t>circuits – inverter etc.</a:t>
            </a:r>
          </a:p>
        </p:txBody>
      </p:sp>
      <p:sp>
        <p:nvSpPr>
          <p:cNvPr id="6" name="Rectangle 5"/>
          <p:cNvSpPr/>
          <p:nvPr/>
        </p:nvSpPr>
        <p:spPr bwMode="auto">
          <a:xfrm>
            <a:off x="3352800" y="3733800"/>
            <a:ext cx="2590800" cy="1905000"/>
          </a:xfrm>
          <a:prstGeom prst="rect">
            <a:avLst/>
          </a:prstGeom>
          <a:solidFill>
            <a:srgbClr val="D76A19"/>
          </a:solidFill>
          <a:ln w="15875" cap="flat" cmpd="sng" algn="ctr">
            <a:solidFill>
              <a:schemeClr val="tx1">
                <a:lumMod val="75000"/>
                <a:lumOff val="25000"/>
              </a:schemeClr>
            </a:solidFill>
            <a:prstDash val="solid"/>
            <a:round/>
            <a:headEnd type="none" w="med" len="med"/>
            <a:tailEnd type="none" w="med" len="med"/>
          </a:ln>
          <a:effectLst>
            <a:softEdge rad="63500"/>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lumMod val="95000"/>
                  </a:schemeClr>
                </a:solidFill>
                <a:effectLst/>
                <a:latin typeface="Arial" charset="0"/>
                <a:cs typeface="Arial" charset="0"/>
              </a:rPr>
              <a:t>End of part</a:t>
            </a:r>
            <a:r>
              <a:rPr kumimoji="0" lang="en-US" sz="1800" b="0" i="0" u="none" strike="noStrike" cap="none" normalizeH="0" dirty="0" smtClean="0">
                <a:ln>
                  <a:noFill/>
                </a:ln>
                <a:solidFill>
                  <a:schemeClr val="bg1">
                    <a:lumMod val="95000"/>
                  </a:schemeClr>
                </a:solidFill>
                <a:effectLst/>
                <a:latin typeface="Arial" charset="0"/>
                <a:cs typeface="Arial" charset="0"/>
              </a:rPr>
              <a:t> one.</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00000"/>
              </a:lnSpc>
            </a:pPr>
            <a:r>
              <a:rPr lang="en-US" sz="2800" dirty="0" smtClean="0">
                <a:solidFill>
                  <a:schemeClr val="accent6">
                    <a:lumMod val="75000"/>
                  </a:schemeClr>
                </a:solidFill>
              </a:rPr>
              <a:t>Microcontrollers and microprocessors</a:t>
            </a:r>
          </a:p>
        </p:txBody>
      </p:sp>
      <p:sp>
        <p:nvSpPr>
          <p:cNvPr id="2" name="Slide Number Placeholder 1"/>
          <p:cNvSpPr>
            <a:spLocks noGrp="1"/>
          </p:cNvSpPr>
          <p:nvPr>
            <p:ph type="sldNum" sz="quarter" idx="10"/>
          </p:nvPr>
        </p:nvSpPr>
        <p:spPr/>
        <p:txBody>
          <a:bodyPr/>
          <a:lstStyle/>
          <a:p>
            <a:pPr>
              <a:defRPr/>
            </a:pPr>
            <a:r>
              <a:rPr lang="en-US" smtClean="0">
                <a:solidFill>
                  <a:srgbClr val="969696"/>
                </a:solidFill>
              </a:rPr>
              <a:t>Page </a:t>
            </a:r>
            <a:fld id="{52FA82AE-F571-4DB8-B1F2-0BD6296CA4F4}" type="slidenum">
              <a:rPr lang="en-US" smtClean="0">
                <a:solidFill>
                  <a:srgbClr val="969696"/>
                </a:solidFill>
              </a:rPr>
              <a:pPr>
                <a:defRPr/>
              </a:pPr>
              <a:t>33</a:t>
            </a:fld>
            <a:endParaRPr lang="en-US" dirty="0">
              <a:solidFill>
                <a:srgbClr val="969696"/>
              </a:solidFill>
            </a:endParaRPr>
          </a:p>
        </p:txBody>
      </p:sp>
      <p:sp>
        <p:nvSpPr>
          <p:cNvPr id="26625" name="Rectangle 1"/>
          <p:cNvSpPr>
            <a:spLocks noChangeArrowheads="1"/>
          </p:cNvSpPr>
          <p:nvPr/>
        </p:nvSpPr>
        <p:spPr bwMode="auto">
          <a:xfrm>
            <a:off x="838200" y="1066800"/>
            <a:ext cx="7708136" cy="5189113"/>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742950" lvl="1" indent="-285750">
              <a:lnSpc>
                <a:spcPct val="115000"/>
              </a:lnSpc>
              <a:spcAft>
                <a:spcPts val="0"/>
              </a:spcAft>
              <a:buFont typeface="Times New Roman"/>
              <a:buChar char="•"/>
              <a:tabLst>
                <a:tab pos="914400" algn="l"/>
              </a:tabLst>
            </a:pPr>
            <a:r>
              <a:rPr lang="en-US" b="1" i="1" dirty="0" smtClean="0">
                <a:solidFill>
                  <a:schemeClr val="accent6">
                    <a:lumMod val="75000"/>
                  </a:schemeClr>
                </a:solidFill>
                <a:latin typeface="Calibri"/>
                <a:ea typeface="Calibri"/>
                <a:cs typeface="Times New Roman"/>
              </a:rPr>
              <a:t>Definition, parameters, classification and </a:t>
            </a:r>
            <a:r>
              <a:rPr lang="en-US" b="1" i="1" dirty="0" smtClean="0">
                <a:solidFill>
                  <a:schemeClr val="accent6">
                    <a:lumMod val="75000"/>
                  </a:schemeClr>
                </a:solidFill>
                <a:latin typeface="Calibri"/>
                <a:ea typeface="Calibri"/>
                <a:cs typeface="Times New Roman"/>
              </a:rPr>
              <a:t>structure</a:t>
            </a:r>
          </a:p>
          <a:p>
            <a:pPr marL="742950" lvl="1" indent="-285750">
              <a:lnSpc>
                <a:spcPct val="115000"/>
              </a:lnSpc>
              <a:spcAft>
                <a:spcPts val="0"/>
              </a:spcAft>
              <a:buFont typeface="Times New Roman"/>
              <a:buChar char="•"/>
              <a:tabLst>
                <a:tab pos="914400" algn="l"/>
              </a:tabLst>
            </a:pPr>
            <a:endParaRPr lang="en-US" dirty="0" smtClean="0">
              <a:solidFill>
                <a:schemeClr val="accent6">
                  <a:lumMod val="75000"/>
                </a:schemeClr>
              </a:solidFill>
              <a:latin typeface="Calibri"/>
              <a:ea typeface="Calibri"/>
              <a:cs typeface="Times New Roman"/>
            </a:endParaRPr>
          </a:p>
          <a:p>
            <a:pPr marL="742950" lvl="1" indent="-285750">
              <a:lnSpc>
                <a:spcPct val="115000"/>
              </a:lnSpc>
              <a:spcAft>
                <a:spcPts val="0"/>
              </a:spcAft>
              <a:buFont typeface="Times New Roman"/>
              <a:buChar char="•"/>
              <a:tabLst>
                <a:tab pos="914400" algn="l"/>
              </a:tabLst>
            </a:pPr>
            <a:endParaRPr lang="en-US" dirty="0" smtClean="0">
              <a:solidFill>
                <a:schemeClr val="accent6">
                  <a:lumMod val="75000"/>
                </a:schemeClr>
              </a:solidFill>
              <a:latin typeface="Calibri"/>
              <a:ea typeface="Calibri"/>
              <a:cs typeface="Times New Roman"/>
            </a:endParaRPr>
          </a:p>
          <a:p>
            <a:pPr marL="742950" lvl="1" indent="-285750">
              <a:lnSpc>
                <a:spcPct val="115000"/>
              </a:lnSpc>
              <a:spcAft>
                <a:spcPts val="0"/>
              </a:spcAft>
              <a:buFont typeface="Times New Roman"/>
              <a:buChar char="•"/>
              <a:tabLst>
                <a:tab pos="914400" algn="l"/>
              </a:tabLst>
            </a:pPr>
            <a:endParaRPr lang="en-US" dirty="0" smtClean="0">
              <a:solidFill>
                <a:schemeClr val="accent6">
                  <a:lumMod val="75000"/>
                </a:schemeClr>
              </a:solidFill>
              <a:latin typeface="Calibri"/>
              <a:ea typeface="Calibri"/>
              <a:cs typeface="Times New Roman"/>
            </a:endParaRPr>
          </a:p>
          <a:p>
            <a:pPr marL="742950" lvl="1" indent="-285750">
              <a:lnSpc>
                <a:spcPct val="115000"/>
              </a:lnSpc>
              <a:spcAft>
                <a:spcPts val="0"/>
              </a:spcAft>
              <a:buFont typeface="Times New Roman"/>
              <a:buChar char="•"/>
              <a:tabLst>
                <a:tab pos="914400" algn="l"/>
              </a:tabLst>
            </a:pPr>
            <a:endParaRPr lang="en-US" dirty="0" smtClean="0">
              <a:solidFill>
                <a:schemeClr val="accent6">
                  <a:lumMod val="75000"/>
                </a:schemeClr>
              </a:solidFill>
              <a:latin typeface="Calibri"/>
              <a:ea typeface="Calibri"/>
              <a:cs typeface="Times New Roman"/>
            </a:endParaRPr>
          </a:p>
          <a:p>
            <a:pPr marL="742950" lvl="1" indent="-285750">
              <a:lnSpc>
                <a:spcPct val="115000"/>
              </a:lnSpc>
              <a:spcAft>
                <a:spcPts val="0"/>
              </a:spcAft>
              <a:buFont typeface="Times New Roman"/>
              <a:buChar char="•"/>
              <a:tabLst>
                <a:tab pos="914400" algn="l"/>
              </a:tabLst>
            </a:pPr>
            <a:endParaRPr lang="en-US" dirty="0" smtClean="0">
              <a:solidFill>
                <a:schemeClr val="accent6">
                  <a:lumMod val="75000"/>
                </a:schemeClr>
              </a:solidFill>
              <a:latin typeface="Calibri"/>
              <a:ea typeface="Calibri"/>
              <a:cs typeface="Times New Roman"/>
            </a:endParaRPr>
          </a:p>
          <a:p>
            <a:pPr marL="742950" lvl="1" indent="-285750">
              <a:lnSpc>
                <a:spcPct val="115000"/>
              </a:lnSpc>
              <a:spcAft>
                <a:spcPts val="0"/>
              </a:spcAft>
              <a:buFont typeface="Times New Roman"/>
              <a:buChar char="•"/>
              <a:tabLst>
                <a:tab pos="914400" algn="l"/>
              </a:tabLst>
            </a:pPr>
            <a:endParaRPr lang="en-US" dirty="0" smtClean="0">
              <a:solidFill>
                <a:schemeClr val="accent6">
                  <a:lumMod val="75000"/>
                </a:schemeClr>
              </a:solidFill>
              <a:latin typeface="Calibri"/>
              <a:ea typeface="Calibri"/>
              <a:cs typeface="Times New Roman"/>
            </a:endParaRPr>
          </a:p>
          <a:p>
            <a:pPr marL="742950" lvl="1" indent="-285750">
              <a:lnSpc>
                <a:spcPct val="115000"/>
              </a:lnSpc>
              <a:spcAft>
                <a:spcPts val="0"/>
              </a:spcAft>
              <a:buFont typeface="Times New Roman"/>
              <a:buChar char="•"/>
              <a:tabLst>
                <a:tab pos="914400" algn="l"/>
              </a:tabLst>
            </a:pPr>
            <a:endParaRPr lang="en-US" dirty="0" smtClean="0">
              <a:solidFill>
                <a:schemeClr val="accent6">
                  <a:lumMod val="75000"/>
                </a:schemeClr>
              </a:solidFill>
              <a:latin typeface="Calibri"/>
              <a:ea typeface="Calibri"/>
              <a:cs typeface="Times New Roman"/>
            </a:endParaRPr>
          </a:p>
          <a:p>
            <a:pPr marL="742950" lvl="1" indent="-285750">
              <a:lnSpc>
                <a:spcPct val="115000"/>
              </a:lnSpc>
              <a:spcAft>
                <a:spcPts val="0"/>
              </a:spcAft>
              <a:buFont typeface="Times New Roman"/>
              <a:buChar char="•"/>
              <a:tabLst>
                <a:tab pos="914400" algn="l"/>
              </a:tabLst>
            </a:pPr>
            <a:endParaRPr lang="en-US" dirty="0" smtClean="0">
              <a:solidFill>
                <a:schemeClr val="accent6">
                  <a:lumMod val="75000"/>
                </a:schemeClr>
              </a:solidFill>
              <a:latin typeface="Calibri"/>
              <a:ea typeface="Calibri"/>
              <a:cs typeface="Times New Roman"/>
            </a:endParaRPr>
          </a:p>
          <a:p>
            <a:pPr marL="742950" lvl="1" indent="-285750">
              <a:lnSpc>
                <a:spcPct val="115000"/>
              </a:lnSpc>
              <a:spcAft>
                <a:spcPts val="0"/>
              </a:spcAft>
              <a:buFont typeface="Times New Roman"/>
              <a:buChar char="•"/>
              <a:tabLst>
                <a:tab pos="914400" algn="l"/>
              </a:tabLst>
            </a:pPr>
            <a:endParaRPr lang="en-US" dirty="0" smtClean="0">
              <a:solidFill>
                <a:schemeClr val="accent6">
                  <a:lumMod val="75000"/>
                </a:schemeClr>
              </a:solidFill>
              <a:latin typeface="Calibri"/>
              <a:ea typeface="Calibri"/>
              <a:cs typeface="Times New Roman"/>
            </a:endParaRPr>
          </a:p>
          <a:p>
            <a:pPr marL="742950" lvl="1" indent="-285750">
              <a:lnSpc>
                <a:spcPct val="115000"/>
              </a:lnSpc>
              <a:spcAft>
                <a:spcPts val="0"/>
              </a:spcAft>
              <a:buFont typeface="Times New Roman"/>
              <a:buChar char="•"/>
              <a:tabLst>
                <a:tab pos="914400" algn="l"/>
              </a:tabLst>
            </a:pPr>
            <a:r>
              <a:rPr lang="en-US" b="1" i="1" dirty="0" smtClean="0">
                <a:solidFill>
                  <a:schemeClr val="accent6">
                    <a:lumMod val="75000"/>
                  </a:schemeClr>
                </a:solidFill>
                <a:latin typeface="Calibri"/>
                <a:ea typeface="Calibri"/>
                <a:cs typeface="Times New Roman"/>
              </a:rPr>
              <a:t>Functional blocks of a MCU. Internal structure, ports and types of ports</a:t>
            </a:r>
            <a:endParaRPr lang="en-US" dirty="0" smtClean="0">
              <a:solidFill>
                <a:schemeClr val="accent6">
                  <a:lumMod val="75000"/>
                </a:schemeClr>
              </a:solidFill>
              <a:latin typeface="Calibri"/>
              <a:ea typeface="Calibri"/>
              <a:cs typeface="Times New Roman"/>
            </a:endParaRPr>
          </a:p>
          <a:p>
            <a:pPr marL="1143000" lvl="2" indent="-228600">
              <a:lnSpc>
                <a:spcPct val="115000"/>
              </a:lnSpc>
              <a:spcAft>
                <a:spcPts val="0"/>
              </a:spcAft>
              <a:buFont typeface="Times New Roman"/>
              <a:buChar char="•"/>
              <a:tabLst>
                <a:tab pos="1371600" algn="l"/>
              </a:tabLst>
            </a:pPr>
            <a:r>
              <a:rPr lang="en-US" dirty="0" smtClean="0">
                <a:latin typeface="Calibri"/>
                <a:ea typeface="Calibri"/>
                <a:cs typeface="Times New Roman"/>
              </a:rPr>
              <a:t>fuses and special registers </a:t>
            </a:r>
            <a:endParaRPr lang="en-US" sz="2800" dirty="0" smtClean="0">
              <a:latin typeface="Calibri"/>
              <a:ea typeface="Calibri"/>
              <a:cs typeface="Times New Roman"/>
            </a:endParaRPr>
          </a:p>
          <a:p>
            <a:pPr marL="1143000" lvl="2" indent="-228600">
              <a:lnSpc>
                <a:spcPct val="115000"/>
              </a:lnSpc>
              <a:spcAft>
                <a:spcPts val="0"/>
              </a:spcAft>
              <a:buFont typeface="Times New Roman"/>
              <a:buChar char="•"/>
              <a:tabLst>
                <a:tab pos="1371600" algn="l"/>
              </a:tabLst>
            </a:pPr>
            <a:r>
              <a:rPr lang="en-US" dirty="0" smtClean="0">
                <a:latin typeface="Calibri"/>
                <a:ea typeface="Calibri"/>
                <a:cs typeface="Times New Roman"/>
              </a:rPr>
              <a:t>Interrupts </a:t>
            </a:r>
            <a:endParaRPr lang="en-US" sz="2800" dirty="0" smtClean="0">
              <a:latin typeface="Calibri"/>
              <a:ea typeface="Calibri"/>
              <a:cs typeface="Times New Roman"/>
            </a:endParaRPr>
          </a:p>
          <a:p>
            <a:pPr marL="1143000" lvl="2" indent="-228600">
              <a:lnSpc>
                <a:spcPct val="115000"/>
              </a:lnSpc>
              <a:spcAft>
                <a:spcPts val="0"/>
              </a:spcAft>
              <a:buFont typeface="Times New Roman"/>
              <a:buChar char="•"/>
              <a:tabLst>
                <a:tab pos="1371600" algn="l"/>
              </a:tabLst>
            </a:pPr>
            <a:r>
              <a:rPr lang="en-US" dirty="0" smtClean="0">
                <a:latin typeface="Calibri"/>
                <a:ea typeface="Calibri"/>
                <a:cs typeface="Times New Roman"/>
              </a:rPr>
              <a:t>WDT, BOR, POR </a:t>
            </a:r>
            <a:endParaRPr lang="en-US" sz="2800" dirty="0" smtClean="0">
              <a:latin typeface="Calibri"/>
              <a:ea typeface="Calibri"/>
              <a:cs typeface="Times New Roman"/>
            </a:endParaRPr>
          </a:p>
          <a:p>
            <a:pPr marL="1143000" lvl="2" indent="-228600">
              <a:lnSpc>
                <a:spcPct val="115000"/>
              </a:lnSpc>
              <a:spcAft>
                <a:spcPts val="0"/>
              </a:spcAft>
              <a:buFont typeface="Times New Roman"/>
              <a:buChar char="•"/>
              <a:tabLst>
                <a:tab pos="1371600" algn="l"/>
              </a:tabLst>
            </a:pPr>
            <a:r>
              <a:rPr lang="en-US" dirty="0" smtClean="0">
                <a:latin typeface="Calibri"/>
                <a:ea typeface="Calibri"/>
                <a:cs typeface="Times New Roman"/>
              </a:rPr>
              <a:t>Programming interfaces JTAG &amp; ICSP </a:t>
            </a:r>
            <a:endParaRPr lang="en-US" sz="2800" dirty="0" smtClean="0">
              <a:latin typeface="Calibri"/>
              <a:ea typeface="Calibri"/>
              <a:cs typeface="Times New Roman"/>
            </a:endParaRPr>
          </a:p>
          <a:p>
            <a:pPr marL="1143000" lvl="2" indent="-228600">
              <a:lnSpc>
                <a:spcPct val="115000"/>
              </a:lnSpc>
              <a:spcAft>
                <a:spcPts val="0"/>
              </a:spcAft>
              <a:buFont typeface="Times New Roman"/>
              <a:buChar char="•"/>
              <a:tabLst>
                <a:tab pos="1371600" algn="l"/>
              </a:tabLst>
            </a:pPr>
            <a:r>
              <a:rPr lang="en-US" dirty="0" smtClean="0">
                <a:latin typeface="Calibri"/>
                <a:ea typeface="Calibri"/>
                <a:cs typeface="Times New Roman"/>
              </a:rPr>
              <a:t>Timers and </a:t>
            </a:r>
            <a:r>
              <a:rPr lang="en-US" dirty="0" smtClean="0">
                <a:latin typeface="Calibri"/>
                <a:ea typeface="Calibri"/>
                <a:cs typeface="Times New Roman"/>
              </a:rPr>
              <a:t>counters</a:t>
            </a:r>
            <a:endParaRPr lang="en-US" sz="2800" dirty="0">
              <a:latin typeface="Calibri"/>
              <a:ea typeface="Calibri"/>
              <a:cs typeface="Times New Roman"/>
            </a:endParaRPr>
          </a:p>
        </p:txBody>
      </p:sp>
      <p:sp>
        <p:nvSpPr>
          <p:cNvPr id="5" name="TextBox 4"/>
          <p:cNvSpPr txBox="1"/>
          <p:nvPr/>
        </p:nvSpPr>
        <p:spPr>
          <a:xfrm rot="19357949">
            <a:off x="81750" y="821694"/>
            <a:ext cx="1159292" cy="369332"/>
          </a:xfrm>
          <a:prstGeom prst="rect">
            <a:avLst/>
          </a:prstGeom>
          <a:solidFill>
            <a:srgbClr val="D76A19"/>
          </a:solidFill>
          <a:effectLst>
            <a:softEdge rad="63500"/>
          </a:effectLst>
        </p:spPr>
        <p:txBody>
          <a:bodyPr wrap="none" rtlCol="0">
            <a:spAutoFit/>
          </a:bodyPr>
          <a:lstStyle/>
          <a:p>
            <a:r>
              <a:rPr lang="en-US" b="1" dirty="0" smtClean="0">
                <a:solidFill>
                  <a:schemeClr val="bg1">
                    <a:lumMod val="95000"/>
                  </a:schemeClr>
                </a:solidFill>
              </a:rPr>
              <a:t>Part  two</a:t>
            </a:r>
            <a:endParaRPr lang="en-US" b="1" dirty="0">
              <a:solidFill>
                <a:schemeClr val="bg1">
                  <a:lumMod val="95000"/>
                </a:schemeClr>
              </a:solidFill>
            </a:endParaRPr>
          </a:p>
        </p:txBody>
      </p:sp>
      <p:sp>
        <p:nvSpPr>
          <p:cNvPr id="6" name="Rectangle 5"/>
          <p:cNvSpPr/>
          <p:nvPr/>
        </p:nvSpPr>
        <p:spPr>
          <a:xfrm rot="19372737">
            <a:off x="-364175" y="987479"/>
            <a:ext cx="2731941" cy="646331"/>
          </a:xfrm>
          <a:prstGeom prst="rect">
            <a:avLst/>
          </a:prstGeom>
        </p:spPr>
        <p:txBody>
          <a:bodyPr wrap="square">
            <a:spAutoFit/>
          </a:bodyPr>
          <a:lstStyle/>
          <a:p>
            <a:pPr algn="ctr"/>
            <a:r>
              <a:rPr lang="en-US" b="1" i="1" dirty="0" smtClean="0">
                <a:solidFill>
                  <a:schemeClr val="accent6">
                    <a:lumMod val="75000"/>
                  </a:schemeClr>
                </a:solidFill>
                <a:latin typeface="Calibri" pitchFamily="34" charset="0"/>
                <a:cs typeface="Times New Roman" pitchFamily="18" charset="0"/>
              </a:rPr>
              <a:t>Microcontrollers, interfaces &amp; peripherals</a:t>
            </a:r>
            <a:endParaRPr lang="en-US" dirty="0"/>
          </a:p>
        </p:txBody>
      </p:sp>
      <p:pic>
        <p:nvPicPr>
          <p:cNvPr id="45058" name="Picture 2" descr="http://www.renesas.com/media/edge_ol/engineer/07/img_01.jpg"/>
          <p:cNvPicPr>
            <a:picLocks noChangeAspect="1" noChangeArrowheads="1"/>
          </p:cNvPicPr>
          <p:nvPr/>
        </p:nvPicPr>
        <p:blipFill>
          <a:blip r:embed="rId3" cstate="print"/>
          <a:srcRect/>
          <a:stretch>
            <a:fillRect/>
          </a:stretch>
        </p:blipFill>
        <p:spPr bwMode="auto">
          <a:xfrm>
            <a:off x="2057400" y="1447800"/>
            <a:ext cx="4572000" cy="2905125"/>
          </a:xfrm>
          <a:prstGeom prst="rect">
            <a:avLst/>
          </a:prstGeom>
          <a:noFill/>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00000"/>
              </a:lnSpc>
            </a:pPr>
            <a:r>
              <a:rPr lang="en-US" sz="2800" dirty="0" smtClean="0">
                <a:solidFill>
                  <a:schemeClr val="accent6">
                    <a:lumMod val="75000"/>
                  </a:schemeClr>
                </a:solidFill>
              </a:rPr>
              <a:t>Microcontrollers and microprocessors</a:t>
            </a:r>
          </a:p>
        </p:txBody>
      </p:sp>
      <p:sp>
        <p:nvSpPr>
          <p:cNvPr id="2" name="Slide Number Placeholder 1"/>
          <p:cNvSpPr>
            <a:spLocks noGrp="1"/>
          </p:cNvSpPr>
          <p:nvPr>
            <p:ph type="sldNum" sz="quarter" idx="10"/>
          </p:nvPr>
        </p:nvSpPr>
        <p:spPr/>
        <p:txBody>
          <a:bodyPr/>
          <a:lstStyle/>
          <a:p>
            <a:pPr>
              <a:defRPr/>
            </a:pPr>
            <a:r>
              <a:rPr lang="en-US" smtClean="0">
                <a:solidFill>
                  <a:srgbClr val="969696"/>
                </a:solidFill>
              </a:rPr>
              <a:t>Page </a:t>
            </a:r>
            <a:fld id="{52FA82AE-F571-4DB8-B1F2-0BD6296CA4F4}" type="slidenum">
              <a:rPr lang="en-US" smtClean="0">
                <a:solidFill>
                  <a:srgbClr val="969696"/>
                </a:solidFill>
              </a:rPr>
              <a:pPr>
                <a:defRPr/>
              </a:pPr>
              <a:t>34</a:t>
            </a:fld>
            <a:endParaRPr lang="en-US" dirty="0">
              <a:solidFill>
                <a:srgbClr val="969696"/>
              </a:solidFill>
            </a:endParaRPr>
          </a:p>
        </p:txBody>
      </p:sp>
      <p:sp>
        <p:nvSpPr>
          <p:cNvPr id="26625" name="Rectangle 1"/>
          <p:cNvSpPr>
            <a:spLocks noChangeArrowheads="1"/>
          </p:cNvSpPr>
          <p:nvPr/>
        </p:nvSpPr>
        <p:spPr bwMode="auto">
          <a:xfrm>
            <a:off x="533400" y="762000"/>
            <a:ext cx="5788059" cy="39215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742950" lvl="1" indent="-285750">
              <a:lnSpc>
                <a:spcPct val="115000"/>
              </a:lnSpc>
              <a:spcAft>
                <a:spcPts val="0"/>
              </a:spcAft>
              <a:buFont typeface="Times New Roman"/>
              <a:buChar char="•"/>
              <a:tabLst>
                <a:tab pos="914400" algn="l"/>
              </a:tabLst>
            </a:pPr>
            <a:r>
              <a:rPr lang="en-US" b="1" i="1" dirty="0" smtClean="0">
                <a:solidFill>
                  <a:schemeClr val="accent6">
                    <a:lumMod val="75000"/>
                  </a:schemeClr>
                </a:solidFill>
                <a:latin typeface="Calibri"/>
                <a:ea typeface="Calibri"/>
                <a:cs typeface="Times New Roman"/>
              </a:rPr>
              <a:t>Definition, parameters, classification and </a:t>
            </a:r>
            <a:r>
              <a:rPr lang="en-US" b="1" i="1" dirty="0" smtClean="0">
                <a:solidFill>
                  <a:schemeClr val="accent6">
                    <a:lumMod val="75000"/>
                  </a:schemeClr>
                </a:solidFill>
                <a:latin typeface="Calibri"/>
                <a:ea typeface="Calibri"/>
                <a:cs typeface="Times New Roman"/>
              </a:rPr>
              <a:t>structure</a:t>
            </a:r>
          </a:p>
        </p:txBody>
      </p:sp>
      <p:pic>
        <p:nvPicPr>
          <p:cNvPr id="138242" name="Picture 2" descr="http://www.arm.com/assets/images/processor/Cortex-M4-chip-diagram-LG.png"/>
          <p:cNvPicPr>
            <a:picLocks noChangeAspect="1" noChangeArrowheads="1"/>
          </p:cNvPicPr>
          <p:nvPr/>
        </p:nvPicPr>
        <p:blipFill>
          <a:blip r:embed="rId3" cstate="print"/>
          <a:srcRect/>
          <a:stretch>
            <a:fillRect/>
          </a:stretch>
        </p:blipFill>
        <p:spPr bwMode="auto">
          <a:xfrm>
            <a:off x="5165035" y="1752600"/>
            <a:ext cx="3644348" cy="3048000"/>
          </a:xfrm>
          <a:prstGeom prst="rect">
            <a:avLst/>
          </a:prstGeom>
          <a:noFill/>
        </p:spPr>
      </p:pic>
      <p:sp>
        <p:nvSpPr>
          <p:cNvPr id="138244" name="AutoShape 4" descr="https://courses.cs.vt.edu/csonline/MachineArchitecture/Lessons/CPU/cpu_circuit.gif"/>
          <p:cNvSpPr>
            <a:spLocks noChangeAspect="1" noChangeArrowheads="1"/>
          </p:cNvSpPr>
          <p:nvPr/>
        </p:nvSpPr>
        <p:spPr bwMode="auto">
          <a:xfrm>
            <a:off x="155575" y="-1973263"/>
            <a:ext cx="4133850" cy="4124326"/>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38246" name="AutoShape 6" descr="https://courses.cs.vt.edu/csonline/MachineArchitecture/Lessons/CPU/cpu_circuit.gif"/>
          <p:cNvSpPr>
            <a:spLocks noChangeAspect="1" noChangeArrowheads="1"/>
          </p:cNvSpPr>
          <p:nvPr/>
        </p:nvSpPr>
        <p:spPr bwMode="auto">
          <a:xfrm>
            <a:off x="155575" y="-1973263"/>
            <a:ext cx="4133850" cy="4124326"/>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38247" name="Picture 7"/>
          <p:cNvPicPr>
            <a:picLocks noChangeAspect="1" noChangeArrowheads="1"/>
          </p:cNvPicPr>
          <p:nvPr/>
        </p:nvPicPr>
        <p:blipFill>
          <a:blip r:embed="rId4" cstate="print"/>
          <a:srcRect/>
          <a:stretch>
            <a:fillRect/>
          </a:stretch>
        </p:blipFill>
        <p:spPr bwMode="auto">
          <a:xfrm>
            <a:off x="914400" y="1752600"/>
            <a:ext cx="3440533" cy="3429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00000"/>
              </a:lnSpc>
            </a:pPr>
            <a:r>
              <a:rPr lang="en-US" sz="2800" dirty="0" smtClean="0">
                <a:solidFill>
                  <a:schemeClr val="accent6">
                    <a:lumMod val="75000"/>
                  </a:schemeClr>
                </a:solidFill>
              </a:rPr>
              <a:t>Microcontrollers and microprocessors</a:t>
            </a:r>
          </a:p>
        </p:txBody>
      </p:sp>
      <p:sp>
        <p:nvSpPr>
          <p:cNvPr id="2" name="Slide Number Placeholder 1"/>
          <p:cNvSpPr>
            <a:spLocks noGrp="1"/>
          </p:cNvSpPr>
          <p:nvPr>
            <p:ph type="sldNum" sz="quarter" idx="10"/>
          </p:nvPr>
        </p:nvSpPr>
        <p:spPr/>
        <p:txBody>
          <a:bodyPr/>
          <a:lstStyle/>
          <a:p>
            <a:pPr>
              <a:defRPr/>
            </a:pPr>
            <a:r>
              <a:rPr lang="en-US" smtClean="0">
                <a:solidFill>
                  <a:srgbClr val="969696"/>
                </a:solidFill>
              </a:rPr>
              <a:t>Page </a:t>
            </a:r>
            <a:fld id="{52FA82AE-F571-4DB8-B1F2-0BD6296CA4F4}" type="slidenum">
              <a:rPr lang="en-US" smtClean="0">
                <a:solidFill>
                  <a:srgbClr val="969696"/>
                </a:solidFill>
              </a:rPr>
              <a:pPr>
                <a:defRPr/>
              </a:pPr>
              <a:t>35</a:t>
            </a:fld>
            <a:endParaRPr lang="en-US" dirty="0">
              <a:solidFill>
                <a:srgbClr val="969696"/>
              </a:solidFill>
            </a:endParaRPr>
          </a:p>
        </p:txBody>
      </p:sp>
      <p:sp>
        <p:nvSpPr>
          <p:cNvPr id="26625" name="Rectangle 1"/>
          <p:cNvSpPr>
            <a:spLocks noChangeArrowheads="1"/>
          </p:cNvSpPr>
          <p:nvPr/>
        </p:nvSpPr>
        <p:spPr bwMode="auto">
          <a:xfrm>
            <a:off x="533400" y="1656218"/>
            <a:ext cx="5080237" cy="200362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742950" lvl="1" indent="-285750">
              <a:lnSpc>
                <a:spcPct val="115000"/>
              </a:lnSpc>
              <a:spcAft>
                <a:spcPts val="0"/>
              </a:spcAft>
              <a:buFont typeface="Times New Roman"/>
              <a:buChar char="•"/>
              <a:tabLst>
                <a:tab pos="914400" algn="l"/>
              </a:tabLst>
            </a:pPr>
            <a:r>
              <a:rPr lang="en-US" b="1" i="1" dirty="0" smtClean="0">
                <a:solidFill>
                  <a:schemeClr val="accent6">
                    <a:lumMod val="75000"/>
                  </a:schemeClr>
                </a:solidFill>
                <a:latin typeface="Calibri"/>
                <a:ea typeface="Calibri"/>
                <a:cs typeface="Times New Roman"/>
              </a:rPr>
              <a:t>Memory units</a:t>
            </a:r>
          </a:p>
          <a:p>
            <a:pPr marL="742950" lvl="1" indent="-285750">
              <a:lnSpc>
                <a:spcPct val="115000"/>
              </a:lnSpc>
              <a:spcAft>
                <a:spcPts val="0"/>
              </a:spcAft>
              <a:buFont typeface="Times New Roman"/>
              <a:buChar char="•"/>
              <a:tabLst>
                <a:tab pos="914400" algn="l"/>
              </a:tabLst>
            </a:pPr>
            <a:endParaRPr lang="en-US" b="1" i="1" dirty="0" smtClean="0">
              <a:solidFill>
                <a:schemeClr val="accent6">
                  <a:lumMod val="75000"/>
                </a:schemeClr>
              </a:solidFill>
              <a:latin typeface="Calibri"/>
              <a:ea typeface="Calibri"/>
              <a:cs typeface="Times New Roman"/>
            </a:endParaRPr>
          </a:p>
          <a:p>
            <a:pPr marL="742950" lvl="1" indent="-285750">
              <a:lnSpc>
                <a:spcPct val="115000"/>
              </a:lnSpc>
              <a:spcAft>
                <a:spcPts val="0"/>
              </a:spcAft>
              <a:buFont typeface="Times New Roman"/>
              <a:buChar char="•"/>
              <a:tabLst>
                <a:tab pos="914400" algn="l"/>
              </a:tabLst>
            </a:pPr>
            <a:endParaRPr lang="en-US" dirty="0" smtClean="0">
              <a:solidFill>
                <a:schemeClr val="accent6">
                  <a:lumMod val="75000"/>
                </a:schemeClr>
              </a:solidFill>
              <a:latin typeface="Calibri"/>
              <a:ea typeface="Calibri"/>
              <a:cs typeface="Times New Roman"/>
            </a:endParaRPr>
          </a:p>
          <a:p>
            <a:pPr marL="1143000" lvl="2" indent="-228600">
              <a:lnSpc>
                <a:spcPct val="115000"/>
              </a:lnSpc>
              <a:spcAft>
                <a:spcPts val="0"/>
              </a:spcAft>
              <a:buFont typeface="Times New Roman"/>
              <a:buChar char="•"/>
              <a:tabLst>
                <a:tab pos="1371600" algn="l"/>
              </a:tabLst>
            </a:pPr>
            <a:r>
              <a:rPr lang="en-US" dirty="0" smtClean="0">
                <a:latin typeface="Calibri"/>
                <a:ea typeface="Calibri"/>
                <a:cs typeface="Times New Roman"/>
              </a:rPr>
              <a:t>DRAM &amp; </a:t>
            </a:r>
            <a:r>
              <a:rPr lang="en-US" dirty="0" smtClean="0">
                <a:latin typeface="Calibri"/>
                <a:ea typeface="Calibri"/>
                <a:cs typeface="Times New Roman"/>
              </a:rPr>
              <a:t>ROM</a:t>
            </a:r>
          </a:p>
          <a:p>
            <a:pPr marL="1600200" lvl="3" indent="-228600">
              <a:lnSpc>
                <a:spcPct val="115000"/>
              </a:lnSpc>
              <a:buFont typeface="Times New Roman"/>
              <a:buChar char="•"/>
              <a:tabLst>
                <a:tab pos="1371600" algn="l"/>
              </a:tabLst>
            </a:pPr>
            <a:r>
              <a:rPr lang="en-US" dirty="0" smtClean="0">
                <a:latin typeface="Calibri"/>
                <a:ea typeface="Calibri"/>
                <a:cs typeface="Times New Roman"/>
              </a:rPr>
              <a:t>Volatile and non-volatile memories</a:t>
            </a:r>
            <a:endParaRPr lang="en-US" dirty="0" smtClean="0">
              <a:latin typeface="Calibri"/>
              <a:ea typeface="Calibri"/>
              <a:cs typeface="Times New Roman"/>
            </a:endParaRPr>
          </a:p>
          <a:p>
            <a:pPr marL="1143000" lvl="2" indent="-228600">
              <a:lnSpc>
                <a:spcPct val="115000"/>
              </a:lnSpc>
              <a:spcAft>
                <a:spcPts val="0"/>
              </a:spcAft>
              <a:buFont typeface="Times New Roman"/>
              <a:buChar char="•"/>
              <a:tabLst>
                <a:tab pos="1371600" algn="l"/>
              </a:tabLst>
            </a:pPr>
            <a:endParaRPr lang="en-US" dirty="0" smtClean="0">
              <a:latin typeface="Calibri"/>
              <a:ea typeface="Calibri"/>
              <a:cs typeface="Times New Roman"/>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00000"/>
              </a:lnSpc>
            </a:pPr>
            <a:r>
              <a:rPr lang="en-US" sz="2800" dirty="0" smtClean="0">
                <a:solidFill>
                  <a:schemeClr val="accent6">
                    <a:lumMod val="75000"/>
                  </a:schemeClr>
                </a:solidFill>
              </a:rPr>
              <a:t>Microcontrollers and microprocessors</a:t>
            </a:r>
          </a:p>
        </p:txBody>
      </p:sp>
      <p:sp>
        <p:nvSpPr>
          <p:cNvPr id="2" name="Slide Number Placeholder 1"/>
          <p:cNvSpPr>
            <a:spLocks noGrp="1"/>
          </p:cNvSpPr>
          <p:nvPr>
            <p:ph type="sldNum" sz="quarter" idx="10"/>
          </p:nvPr>
        </p:nvSpPr>
        <p:spPr/>
        <p:txBody>
          <a:bodyPr/>
          <a:lstStyle/>
          <a:p>
            <a:pPr>
              <a:defRPr/>
            </a:pPr>
            <a:r>
              <a:rPr lang="en-US" smtClean="0">
                <a:solidFill>
                  <a:srgbClr val="969696"/>
                </a:solidFill>
              </a:rPr>
              <a:t>Page </a:t>
            </a:r>
            <a:fld id="{52FA82AE-F571-4DB8-B1F2-0BD6296CA4F4}" type="slidenum">
              <a:rPr lang="en-US" smtClean="0">
                <a:solidFill>
                  <a:srgbClr val="969696"/>
                </a:solidFill>
              </a:rPr>
              <a:pPr>
                <a:defRPr/>
              </a:pPr>
              <a:t>36</a:t>
            </a:fld>
            <a:endParaRPr lang="en-US" dirty="0">
              <a:solidFill>
                <a:srgbClr val="969696"/>
              </a:solidFill>
            </a:endParaRPr>
          </a:p>
        </p:txBody>
      </p:sp>
      <p:sp>
        <p:nvSpPr>
          <p:cNvPr id="7" name="Rectangle 2"/>
          <p:cNvSpPr txBox="1">
            <a:spLocks noChangeArrowheads="1"/>
          </p:cNvSpPr>
          <p:nvPr/>
        </p:nvSpPr>
        <p:spPr bwMode="auto">
          <a:xfrm>
            <a:off x="533400" y="1143000"/>
            <a:ext cx="8229600" cy="6397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normAutofit fontScale="97500"/>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smtClean="0">
                <a:ln>
                  <a:noFill/>
                </a:ln>
                <a:solidFill>
                  <a:srgbClr val="000000"/>
                </a:solidFill>
                <a:effectLst/>
                <a:uLnTx/>
                <a:uFillTx/>
                <a:latin typeface="+mj-lt"/>
                <a:ea typeface="+mj-ea"/>
                <a:cs typeface="+mj-cs"/>
              </a:rPr>
              <a:t> </a:t>
            </a:r>
            <a:r>
              <a:rPr kumimoji="0" lang="en-US" sz="3600" b="1" i="0" u="none" strike="noStrike" kern="0" cap="none" spc="0" normalizeH="0" baseline="0" noProof="0" smtClean="0">
                <a:ln>
                  <a:noFill/>
                </a:ln>
                <a:solidFill>
                  <a:srgbClr val="000000"/>
                </a:solidFill>
                <a:effectLst/>
                <a:uLnTx/>
                <a:uFillTx/>
                <a:latin typeface="+mj-lt"/>
                <a:ea typeface="+mj-ea"/>
                <a:cs typeface="+mj-cs"/>
              </a:rPr>
              <a:t>RAM</a:t>
            </a:r>
            <a:endParaRPr kumimoji="0" lang="en-US" sz="3600" b="1" i="0" u="none" strike="noStrike" kern="0" cap="none" spc="0" normalizeH="0" baseline="0" noProof="0" dirty="0" smtClean="0">
              <a:ln>
                <a:noFill/>
              </a:ln>
              <a:solidFill>
                <a:srgbClr val="000000"/>
              </a:solidFill>
              <a:effectLst/>
              <a:uLnTx/>
              <a:uFillTx/>
              <a:latin typeface="+mj-lt"/>
              <a:ea typeface="+mj-ea"/>
              <a:cs typeface="+mj-cs"/>
            </a:endParaRPr>
          </a:p>
        </p:txBody>
      </p:sp>
      <p:sp>
        <p:nvSpPr>
          <p:cNvPr id="8" name="Rectangle 3"/>
          <p:cNvSpPr>
            <a:spLocks noGrp="1" noChangeArrowheads="1"/>
          </p:cNvSpPr>
          <p:nvPr>
            <p:ph idx="1"/>
          </p:nvPr>
        </p:nvSpPr>
        <p:spPr>
          <a:xfrm>
            <a:off x="304800" y="1905000"/>
            <a:ext cx="8229600" cy="4525963"/>
          </a:xfrm>
        </p:spPr>
        <p:txBody>
          <a:bodyPr>
            <a:normAutofit/>
          </a:bodyPr>
          <a:lstStyle/>
          <a:p>
            <a:pPr marL="609600" indent="-609600" eaLnBrk="1" hangingPunct="1">
              <a:lnSpc>
                <a:spcPct val="90000"/>
              </a:lnSpc>
              <a:buClr>
                <a:schemeClr val="tx1"/>
              </a:buClr>
              <a:buFont typeface="Wingdings" pitchFamily="2" charset="2"/>
              <a:buNone/>
              <a:defRPr/>
            </a:pPr>
            <a:r>
              <a:rPr lang="en-US" sz="2000" dirty="0" smtClean="0"/>
              <a:t>	The RAM family includes two important memory devices: static RAM (SRAM) and dynamic RAM (DRAM). The primary difference between them is the lifetime of the data they store. </a:t>
            </a:r>
          </a:p>
          <a:p>
            <a:pPr marL="609600" indent="-609600" eaLnBrk="1" hangingPunct="1">
              <a:lnSpc>
                <a:spcPct val="90000"/>
              </a:lnSpc>
              <a:buClr>
                <a:schemeClr val="tx1"/>
              </a:buClr>
              <a:buFont typeface="Wingdings" pitchFamily="2" charset="2"/>
              <a:buAutoNum type="arabicParenR"/>
              <a:defRPr/>
            </a:pPr>
            <a:r>
              <a:rPr lang="en-US" sz="2000" dirty="0" smtClean="0"/>
              <a:t>SRAM retains its contents as long as electrical power is applied to the chip. If the power is turned off or lost temporarily, its contents will be lost forever.</a:t>
            </a:r>
          </a:p>
          <a:p>
            <a:pPr marL="609600" indent="-609600" eaLnBrk="1" hangingPunct="1">
              <a:lnSpc>
                <a:spcPct val="90000"/>
              </a:lnSpc>
              <a:buClr>
                <a:schemeClr val="tx1"/>
              </a:buClr>
              <a:buFont typeface="Wingdings" pitchFamily="2" charset="2"/>
              <a:buAutoNum type="arabicParenR"/>
              <a:defRPr/>
            </a:pPr>
            <a:r>
              <a:rPr lang="en-US" sz="2000" dirty="0" smtClean="0"/>
              <a:t>DRAM, on the other hand, has an extremely short data lifetime-typically about four milliseconds. This is true even when power is applied constantly. DRAM controller is used to refresh the data before it expires, the contents of memory can be kept alive for as long as they are needed. So DRAM is as useful as SRAM after all. </a:t>
            </a:r>
          </a:p>
          <a:p>
            <a:pPr marL="609600" indent="-609600" eaLnBrk="1" hangingPunct="1">
              <a:lnSpc>
                <a:spcPct val="90000"/>
              </a:lnSpc>
              <a:buClr>
                <a:schemeClr val="tx1"/>
              </a:buClr>
              <a:buFont typeface="Wingdings" pitchFamily="2" charset="2"/>
              <a:buNone/>
              <a:defRPr/>
            </a:pPr>
            <a:endParaRPr lang="en-US" sz="20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by="(-#ppt_w*2)" calcmode="lin" valueType="num">
                                      <p:cBhvr rctx="PPT">
                                        <p:cTn id="7" dur="500" autoRev="1" fill="hold">
                                          <p:stCondLst>
                                            <p:cond delay="0"/>
                                          </p:stCondLst>
                                        </p:cTn>
                                        <p:tgtEl>
                                          <p:spTgt spid="7"/>
                                        </p:tgtEl>
                                        <p:attrNameLst>
                                          <p:attrName>ppt_w</p:attrName>
                                        </p:attrNameLst>
                                      </p:cBhvr>
                                    </p:anim>
                                    <p:anim by="(#ppt_w*0.50)" calcmode="lin" valueType="num">
                                      <p:cBhvr>
                                        <p:cTn id="8" dur="500" decel="50000" autoRev="1" fill="hold">
                                          <p:stCondLst>
                                            <p:cond delay="0"/>
                                          </p:stCondLst>
                                        </p:cTn>
                                        <p:tgtEl>
                                          <p:spTgt spid="7"/>
                                        </p:tgtEl>
                                        <p:attrNameLst>
                                          <p:attrName>ppt_x</p:attrName>
                                        </p:attrNameLst>
                                      </p:cBhvr>
                                    </p:anim>
                                    <p:anim from="(-#ppt_h/2)" to="(#ppt_y)" calcmode="lin" valueType="num">
                                      <p:cBhvr>
                                        <p:cTn id="9" dur="1000" fill="hold">
                                          <p:stCondLst>
                                            <p:cond delay="0"/>
                                          </p:stCondLst>
                                        </p:cTn>
                                        <p:tgtEl>
                                          <p:spTgt spid="7"/>
                                        </p:tgtEl>
                                        <p:attrNameLst>
                                          <p:attrName>ppt_y</p:attrName>
                                        </p:attrNameLst>
                                      </p:cBhvr>
                                    </p:anim>
                                    <p:animRot by="21600000">
                                      <p:cBhvr>
                                        <p:cTn id="10" dur="1000" fill="hold">
                                          <p:stCondLst>
                                            <p:cond delay="0"/>
                                          </p:stCondLst>
                                        </p:cTn>
                                        <p:tgtEl>
                                          <p:spTgt spid="7"/>
                                        </p:tgtEl>
                                        <p:attrNameLst>
                                          <p:attrName>r</p:attrName>
                                        </p:attrNameLst>
                                      </p:cBhvr>
                                    </p:animRot>
                                  </p:childTnLst>
                                </p:cTn>
                              </p:par>
                            </p:childTnLst>
                          </p:cTn>
                        </p:par>
                        <p:par>
                          <p:cTn id="11" fill="hold">
                            <p:stCondLst>
                              <p:cond delay="1200"/>
                            </p:stCondLst>
                            <p:childTnLst>
                              <p:par>
                                <p:cTn id="12" presetID="12" presetClass="entr" presetSubtype="4" fill="hold" nodeType="after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slide(fromBottom)">
                                      <p:cBhvr>
                                        <p:cTn id="14" dur="1000"/>
                                        <p:tgtEl>
                                          <p:spTgt spid="8">
                                            <p:txEl>
                                              <p:pRg st="0" end="0"/>
                                            </p:txEl>
                                          </p:spTgt>
                                        </p:tgtEl>
                                      </p:cBhvr>
                                    </p:animEffect>
                                  </p:childTnLst>
                                </p:cTn>
                              </p:par>
                              <p:par>
                                <p:cTn id="15" presetID="12" presetClass="entr" presetSubtype="4" fill="hold" nodeType="with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slide(fromBottom)">
                                      <p:cBhvr>
                                        <p:cTn id="17" dur="1000"/>
                                        <p:tgtEl>
                                          <p:spTgt spid="8">
                                            <p:txEl>
                                              <p:pRg st="1" end="1"/>
                                            </p:txEl>
                                          </p:spTgt>
                                        </p:tgtEl>
                                      </p:cBhvr>
                                    </p:animEffect>
                                  </p:childTnLst>
                                </p:cTn>
                              </p:par>
                            </p:childTnLst>
                          </p:cTn>
                        </p:par>
                        <p:par>
                          <p:cTn id="18" fill="hold">
                            <p:stCondLst>
                              <p:cond delay="2200"/>
                            </p:stCondLst>
                            <p:childTnLst>
                              <p:par>
                                <p:cTn id="19" presetID="12" presetClass="entr" presetSubtype="4" fill="hold" nodeType="after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slide(fromBottom)">
                                      <p:cBhvr>
                                        <p:cTn id="21" dur="10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00000"/>
              </a:lnSpc>
            </a:pPr>
            <a:r>
              <a:rPr lang="en-US" sz="2800" dirty="0" smtClean="0">
                <a:solidFill>
                  <a:schemeClr val="accent6">
                    <a:lumMod val="75000"/>
                  </a:schemeClr>
                </a:solidFill>
              </a:rPr>
              <a:t>Microcontrollers and microprocessors</a:t>
            </a:r>
          </a:p>
        </p:txBody>
      </p:sp>
      <p:sp>
        <p:nvSpPr>
          <p:cNvPr id="2" name="Slide Number Placeholder 1"/>
          <p:cNvSpPr>
            <a:spLocks noGrp="1"/>
          </p:cNvSpPr>
          <p:nvPr>
            <p:ph type="sldNum" sz="quarter" idx="10"/>
          </p:nvPr>
        </p:nvSpPr>
        <p:spPr/>
        <p:txBody>
          <a:bodyPr/>
          <a:lstStyle/>
          <a:p>
            <a:pPr>
              <a:defRPr/>
            </a:pPr>
            <a:r>
              <a:rPr lang="en-US" smtClean="0">
                <a:solidFill>
                  <a:srgbClr val="969696"/>
                </a:solidFill>
              </a:rPr>
              <a:t>Page </a:t>
            </a:r>
            <a:fld id="{52FA82AE-F571-4DB8-B1F2-0BD6296CA4F4}" type="slidenum">
              <a:rPr lang="en-US" smtClean="0">
                <a:solidFill>
                  <a:srgbClr val="969696"/>
                </a:solidFill>
              </a:rPr>
              <a:pPr>
                <a:defRPr/>
              </a:pPr>
              <a:t>37</a:t>
            </a:fld>
            <a:endParaRPr lang="en-US" dirty="0">
              <a:solidFill>
                <a:srgbClr val="969696"/>
              </a:solidFill>
            </a:endParaRPr>
          </a:p>
        </p:txBody>
      </p:sp>
      <p:sp>
        <p:nvSpPr>
          <p:cNvPr id="4" name="Rectangle 2"/>
          <p:cNvSpPr txBox="1">
            <a:spLocks noChangeArrowheads="1"/>
          </p:cNvSpPr>
          <p:nvPr/>
        </p:nvSpPr>
        <p:spPr bwMode="auto">
          <a:xfrm>
            <a:off x="457200" y="1143000"/>
            <a:ext cx="8686800"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0" cap="none" spc="0" normalizeH="0" baseline="0" noProof="0" smtClean="0">
                <a:ln>
                  <a:noFill/>
                </a:ln>
                <a:solidFill>
                  <a:srgbClr val="000000"/>
                </a:solidFill>
                <a:effectLst/>
                <a:uLnTx/>
                <a:uFillTx/>
                <a:latin typeface="+mj-lt"/>
                <a:ea typeface="+mj-ea"/>
                <a:cs typeface="+mj-cs"/>
              </a:rPr>
              <a:t>Types of RAM</a:t>
            </a:r>
            <a:endParaRPr kumimoji="0" lang="en-US" sz="3600" b="1" i="0" u="none" strike="noStrike" kern="0" cap="none" spc="0" normalizeH="0" baseline="0" noProof="0" dirty="0" smtClean="0">
              <a:ln>
                <a:noFill/>
              </a:ln>
              <a:solidFill>
                <a:srgbClr val="000000"/>
              </a:solidFill>
              <a:effectLst/>
              <a:uLnTx/>
              <a:uFillTx/>
              <a:latin typeface="+mj-lt"/>
              <a:ea typeface="+mj-ea"/>
              <a:cs typeface="+mj-cs"/>
            </a:endParaRPr>
          </a:p>
        </p:txBody>
      </p:sp>
      <p:sp>
        <p:nvSpPr>
          <p:cNvPr id="5" name="Rectangle 3"/>
          <p:cNvSpPr>
            <a:spLocks noGrp="1" noChangeArrowheads="1"/>
          </p:cNvSpPr>
          <p:nvPr>
            <p:ph idx="1"/>
          </p:nvPr>
        </p:nvSpPr>
        <p:spPr>
          <a:xfrm>
            <a:off x="381000" y="1981200"/>
            <a:ext cx="8229600" cy="4191000"/>
          </a:xfrm>
        </p:spPr>
        <p:txBody>
          <a:bodyPr>
            <a:normAutofit/>
          </a:bodyPr>
          <a:lstStyle/>
          <a:p>
            <a:pPr eaLnBrk="1" hangingPunct="1">
              <a:lnSpc>
                <a:spcPct val="90000"/>
              </a:lnSpc>
              <a:buFont typeface="Wingdings" pitchFamily="2" charset="2"/>
              <a:buNone/>
              <a:defRPr/>
            </a:pPr>
            <a:r>
              <a:rPr lang="en-US" sz="2400" b="1" dirty="0" smtClean="0"/>
              <a:t>	</a:t>
            </a:r>
            <a:r>
              <a:rPr lang="en-US" sz="2400" b="1" dirty="0" smtClean="0">
                <a:effectLst/>
                <a:latin typeface="Arial" charset="0"/>
              </a:rPr>
              <a:t>Double Data Rate synchronous dynamic random access memory</a:t>
            </a:r>
            <a:r>
              <a:rPr lang="en-US" sz="2400" dirty="0" smtClean="0">
                <a:effectLst/>
                <a:latin typeface="Arial" charset="0"/>
              </a:rPr>
              <a:t> or also known as</a:t>
            </a:r>
            <a:r>
              <a:rPr lang="en-US" sz="2400" b="1" dirty="0" smtClean="0">
                <a:effectLst/>
                <a:latin typeface="Arial" charset="0"/>
              </a:rPr>
              <a:t> DDR1 SDRAM</a:t>
            </a:r>
            <a:r>
              <a:rPr lang="en-US" sz="2400" dirty="0" smtClean="0">
                <a:latin typeface="Arial" charset="0"/>
              </a:rPr>
              <a:t> is a class of memory integrated circuits used in computers. The interface uses double pumping (transferring data on both the rising and falling edges of the clock signal) to lower the clock frequency. One advantage of keeping the clock frequency down is that it reduces the signal integrity requirements on the circuit board connecting the memory to the controller.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ppt_x</p:attrName>
                                        </p:attrNameLst>
                                      </p:cBhvr>
                                      <p:tavLst>
                                        <p:tav tm="0">
                                          <p:val>
                                            <p:strVal val="#ppt_x-.2"/>
                                          </p:val>
                                        </p:tav>
                                        <p:tav tm="100000">
                                          <p:val>
                                            <p:strVal val="#ppt_x"/>
                                          </p:val>
                                        </p:tav>
                                      </p:tavLst>
                                    </p:anim>
                                    <p:anim calcmode="lin" valueType="num">
                                      <p:cBhvr>
                                        <p:cTn id="8" dur="1000" fill="hold"/>
                                        <p:tgtEl>
                                          <p:spTgt spid="4"/>
                                        </p:tgtEl>
                                        <p:attrNameLst>
                                          <p:attrName>ppt_y</p:attrName>
                                        </p:attrNameLst>
                                      </p:cBhvr>
                                      <p:tavLst>
                                        <p:tav tm="0">
                                          <p:val>
                                            <p:strVal val="#ppt_y"/>
                                          </p:val>
                                        </p:tav>
                                        <p:tav tm="100000">
                                          <p:val>
                                            <p:strVal val="#ppt_y"/>
                                          </p:val>
                                        </p:tav>
                                      </p:tavLst>
                                    </p:anim>
                                    <p:animEffect transition="in" filter="wipe(right)" prLst="gradientSize: 0.1">
                                      <p:cBhvr>
                                        <p:cTn id="9" dur="1000"/>
                                        <p:tgtEl>
                                          <p:spTgt spid="4"/>
                                        </p:tgtEl>
                                      </p:cBhvr>
                                    </p:animEffect>
                                  </p:childTnLst>
                                </p:cTn>
                              </p:par>
                            </p:childTnLst>
                          </p:cTn>
                        </p:par>
                        <p:par>
                          <p:cTn id="10" fill="hold">
                            <p:stCondLst>
                              <p:cond delay="1000"/>
                            </p:stCondLst>
                            <p:childTnLst>
                              <p:par>
                                <p:cTn id="11" presetID="29" presetClass="entr" presetSubtype="0" fill="hold" grpId="0" nodeType="after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p:cTn id="13" dur="1000" fill="hold"/>
                                        <p:tgtEl>
                                          <p:spTgt spid="5">
                                            <p:txEl>
                                              <p:pRg st="0" end="0"/>
                                            </p:txEl>
                                          </p:spTgt>
                                        </p:tgtEl>
                                        <p:attrNameLst>
                                          <p:attrName>ppt_x</p:attrName>
                                        </p:attrNameLst>
                                      </p:cBhvr>
                                      <p:tavLst>
                                        <p:tav tm="0">
                                          <p:val>
                                            <p:strVal val="#ppt_x-.2"/>
                                          </p:val>
                                        </p:tav>
                                        <p:tav tm="100000">
                                          <p:val>
                                            <p:strVal val="#ppt_x"/>
                                          </p:val>
                                        </p:tav>
                                      </p:tavLst>
                                    </p:anim>
                                    <p:anim calcmode="lin" valueType="num">
                                      <p:cBhvr>
                                        <p:cTn id="14" dur="1000" fill="hold"/>
                                        <p:tgtEl>
                                          <p:spTgt spid="5">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5"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00000"/>
              </a:lnSpc>
            </a:pPr>
            <a:r>
              <a:rPr lang="en-US" sz="2800" dirty="0" smtClean="0">
                <a:solidFill>
                  <a:schemeClr val="accent6">
                    <a:lumMod val="75000"/>
                  </a:schemeClr>
                </a:solidFill>
              </a:rPr>
              <a:t>Microcontrollers and microprocessors</a:t>
            </a:r>
          </a:p>
        </p:txBody>
      </p:sp>
      <p:sp>
        <p:nvSpPr>
          <p:cNvPr id="2" name="Slide Number Placeholder 1"/>
          <p:cNvSpPr>
            <a:spLocks noGrp="1"/>
          </p:cNvSpPr>
          <p:nvPr>
            <p:ph type="sldNum" sz="quarter" idx="10"/>
          </p:nvPr>
        </p:nvSpPr>
        <p:spPr/>
        <p:txBody>
          <a:bodyPr/>
          <a:lstStyle/>
          <a:p>
            <a:pPr>
              <a:defRPr/>
            </a:pPr>
            <a:r>
              <a:rPr lang="en-US" smtClean="0">
                <a:solidFill>
                  <a:srgbClr val="969696"/>
                </a:solidFill>
              </a:rPr>
              <a:t>Page </a:t>
            </a:r>
            <a:fld id="{52FA82AE-F571-4DB8-B1F2-0BD6296CA4F4}" type="slidenum">
              <a:rPr lang="en-US" smtClean="0">
                <a:solidFill>
                  <a:srgbClr val="969696"/>
                </a:solidFill>
              </a:rPr>
              <a:pPr>
                <a:defRPr/>
              </a:pPr>
              <a:t>38</a:t>
            </a:fld>
            <a:endParaRPr lang="en-US" dirty="0">
              <a:solidFill>
                <a:srgbClr val="969696"/>
              </a:solidFill>
            </a:endParaRPr>
          </a:p>
        </p:txBody>
      </p:sp>
      <p:sp>
        <p:nvSpPr>
          <p:cNvPr id="4" name="Rectangle 2"/>
          <p:cNvSpPr txBox="1">
            <a:spLocks noChangeArrowheads="1"/>
          </p:cNvSpPr>
          <p:nvPr/>
        </p:nvSpPr>
        <p:spPr bwMode="auto">
          <a:xfrm>
            <a:off x="838200" y="1066800"/>
            <a:ext cx="7772400" cy="6397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smtClean="0">
                <a:ln>
                  <a:noFill/>
                </a:ln>
                <a:solidFill>
                  <a:srgbClr val="000000"/>
                </a:solidFill>
                <a:effectLst/>
                <a:uLnTx/>
                <a:uFillTx/>
                <a:latin typeface="+mj-lt"/>
                <a:ea typeface="+mj-ea"/>
                <a:cs typeface="+mj-cs"/>
              </a:rPr>
              <a:t>DDR2, DDR and SDRAM</a:t>
            </a:r>
            <a:endParaRPr kumimoji="0" lang="en-US" sz="3200" b="0" i="0" u="none" strike="noStrike" kern="0" cap="none" spc="0" normalizeH="0" baseline="0" noProof="0" dirty="0" smtClean="0">
              <a:ln>
                <a:noFill/>
              </a:ln>
              <a:solidFill>
                <a:srgbClr val="000000"/>
              </a:solidFill>
              <a:effectLst/>
              <a:uLnTx/>
              <a:uFillTx/>
              <a:latin typeface="+mj-lt"/>
              <a:ea typeface="+mj-ea"/>
              <a:cs typeface="+mj-cs"/>
            </a:endParaRPr>
          </a:p>
        </p:txBody>
      </p:sp>
      <p:sp>
        <p:nvSpPr>
          <p:cNvPr id="5" name="Rectangle 3"/>
          <p:cNvSpPr>
            <a:spLocks noGrp="1" noChangeArrowheads="1"/>
          </p:cNvSpPr>
          <p:nvPr>
            <p:ph idx="1"/>
          </p:nvPr>
        </p:nvSpPr>
        <p:spPr>
          <a:xfrm>
            <a:off x="381000" y="1676400"/>
            <a:ext cx="8229600" cy="4953000"/>
          </a:xfrm>
        </p:spPr>
        <p:txBody>
          <a:bodyPr>
            <a:normAutofit/>
          </a:bodyPr>
          <a:lstStyle/>
          <a:p>
            <a:pPr indent="7938" algn="just" eaLnBrk="1" hangingPunct="1">
              <a:lnSpc>
                <a:spcPct val="80000"/>
              </a:lnSpc>
              <a:buFont typeface="Wingdings" pitchFamily="2" charset="2"/>
              <a:buNone/>
              <a:defRPr/>
            </a:pPr>
            <a:r>
              <a:rPr lang="en-US" sz="2000" dirty="0" smtClean="0"/>
              <a:t>DDR2 memory is fundamentally similar to DDR SDRAM. Still, while DDR SDRAM can transfer data across the bus two times per clock, DDR2 SDRAM can perform four transfers per clock. DDR2 uses the same memory cells, but doubles the bandwidth by using the multiplexing technique. </a:t>
            </a:r>
          </a:p>
          <a:p>
            <a:pPr indent="7938" algn="just" eaLnBrk="1" hangingPunct="1">
              <a:lnSpc>
                <a:spcPct val="80000"/>
              </a:lnSpc>
              <a:buFont typeface="Wingdings" pitchFamily="2" charset="2"/>
              <a:buNone/>
              <a:defRPr/>
            </a:pPr>
            <a:r>
              <a:rPr lang="en-US" sz="2000" dirty="0" smtClean="0"/>
              <a:t>The DDR2 memory cell is still clocked at the same frequency as DDR SDRAM and SDRAM cells, but the frequency of the input/output buffers is higher with DDR2 SDRAM (as shown in Fig. on next Slide). The bus that connects the memory cells with the buffers is twice wider compared to DDR. Thus, the I/O buffers perform multiplexing: the data is coming in from the memory cells along a wide bus and is going out of the buffers on a bus of the same width as in DDR SDRAM, but of a twice bigger frequency. This allows to increase the memory bandwidth without increasing the operational frequency. </a:t>
            </a:r>
          </a:p>
          <a:p>
            <a:pPr indent="7938" eaLnBrk="1" hangingPunct="1">
              <a:lnSpc>
                <a:spcPct val="80000"/>
              </a:lnSpc>
              <a:buFont typeface="Wingdings" pitchFamily="2" charset="2"/>
              <a:buNone/>
              <a:defRPr/>
            </a:pPr>
            <a:endParaRPr lang="en-US" sz="2000" dirty="0" smtClean="0"/>
          </a:p>
          <a:p>
            <a:pPr indent="7938" eaLnBrk="1" hangingPunct="1">
              <a:lnSpc>
                <a:spcPct val="80000"/>
              </a:lnSpc>
              <a:defRPr/>
            </a:pPr>
            <a:endParaRPr lang="en-US" sz="18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4"/>
                                        </p:tgtEl>
                                        <p:attrNameLst>
                                          <p:attrName>style.visibility</p:attrName>
                                        </p:attrNameLst>
                                      </p:cBhvr>
                                      <p:to>
                                        <p:strVal val="visible"/>
                                      </p:to>
                                    </p:set>
                                    <p:anim calcmode="discrete" valueType="clr">
                                      <p:cBhvr override="childStyle">
                                        <p:cTn id="7"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
                                        </p:tgtEl>
                                        <p:attrNameLst>
                                          <p:attrName>fillcolor</p:attrName>
                                        </p:attrNameLst>
                                      </p:cBhvr>
                                      <p:tavLst>
                                        <p:tav tm="0">
                                          <p:val>
                                            <p:clrVal>
                                              <a:schemeClr val="accent2"/>
                                            </p:clrVal>
                                          </p:val>
                                        </p:tav>
                                        <p:tav tm="50000">
                                          <p:val>
                                            <p:clrVal>
                                              <a:schemeClr val="hlink"/>
                                            </p:clrVal>
                                          </p:val>
                                        </p:tav>
                                      </p:tavLst>
                                    </p:anim>
                                    <p:set>
                                      <p:cBhvr>
                                        <p:cTn id="9" dur="80"/>
                                        <p:tgtEl>
                                          <p:spTgt spid="4"/>
                                        </p:tgtEl>
                                        <p:attrNameLst>
                                          <p:attrName>fill.type</p:attrName>
                                        </p:attrNameLst>
                                      </p:cBhvr>
                                      <p:to>
                                        <p:strVal val="solid"/>
                                      </p:to>
                                    </p:set>
                                  </p:childTnLst>
                                </p:cTn>
                              </p:par>
                            </p:childTnLst>
                          </p:cTn>
                        </p:par>
                        <p:par>
                          <p:cTn id="10" fill="hold">
                            <p:stCondLst>
                              <p:cond delay="680"/>
                            </p:stCondLst>
                            <p:childTnLst>
                              <p:par>
                                <p:cTn id="11" presetID="29" presetClass="entr" presetSubtype="0" fill="hold" nodeType="after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p:cTn id="13" dur="1000" fill="hold"/>
                                        <p:tgtEl>
                                          <p:spTgt spid="5">
                                            <p:txEl>
                                              <p:pRg st="0" end="0"/>
                                            </p:txEl>
                                          </p:spTgt>
                                        </p:tgtEl>
                                        <p:attrNameLst>
                                          <p:attrName>ppt_x</p:attrName>
                                        </p:attrNameLst>
                                      </p:cBhvr>
                                      <p:tavLst>
                                        <p:tav tm="0">
                                          <p:val>
                                            <p:strVal val="#ppt_x-.2"/>
                                          </p:val>
                                        </p:tav>
                                        <p:tav tm="100000">
                                          <p:val>
                                            <p:strVal val="#ppt_x"/>
                                          </p:val>
                                        </p:tav>
                                      </p:tavLst>
                                    </p:anim>
                                    <p:anim calcmode="lin" valueType="num">
                                      <p:cBhvr>
                                        <p:cTn id="14" dur="1000" fill="hold"/>
                                        <p:tgtEl>
                                          <p:spTgt spid="5">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5" dur="1000"/>
                                        <p:tgtEl>
                                          <p:spTgt spid="5">
                                            <p:txEl>
                                              <p:pRg st="0" end="0"/>
                                            </p:txEl>
                                          </p:spTgt>
                                        </p:tgtEl>
                                      </p:cBhvr>
                                    </p:animEffect>
                                  </p:childTnLst>
                                </p:cTn>
                              </p:par>
                            </p:childTnLst>
                          </p:cTn>
                        </p:par>
                        <p:par>
                          <p:cTn id="16" fill="hold">
                            <p:stCondLst>
                              <p:cond delay="1680"/>
                            </p:stCondLst>
                            <p:childTnLst>
                              <p:par>
                                <p:cTn id="17" presetID="29" presetClass="entr" presetSubtype="0" fill="hold" nodeType="after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 calcmode="lin" valueType="num">
                                      <p:cBhvr>
                                        <p:cTn id="19" dur="1000" fill="hold"/>
                                        <p:tgtEl>
                                          <p:spTgt spid="5">
                                            <p:txEl>
                                              <p:pRg st="1" end="1"/>
                                            </p:txEl>
                                          </p:spTgt>
                                        </p:tgtEl>
                                        <p:attrNameLst>
                                          <p:attrName>ppt_x</p:attrName>
                                        </p:attrNameLst>
                                      </p:cBhvr>
                                      <p:tavLst>
                                        <p:tav tm="0">
                                          <p:val>
                                            <p:strVal val="#ppt_x-.2"/>
                                          </p:val>
                                        </p:tav>
                                        <p:tav tm="100000">
                                          <p:val>
                                            <p:strVal val="#ppt_x"/>
                                          </p:val>
                                        </p:tav>
                                      </p:tavLst>
                                    </p:anim>
                                    <p:anim calcmode="lin" valueType="num">
                                      <p:cBhvr>
                                        <p:cTn id="20" dur="1000" fill="hold"/>
                                        <p:tgtEl>
                                          <p:spTgt spid="5">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21" dur="10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00000"/>
              </a:lnSpc>
            </a:pPr>
            <a:r>
              <a:rPr lang="en-US" sz="2800" dirty="0" smtClean="0">
                <a:solidFill>
                  <a:schemeClr val="accent6">
                    <a:lumMod val="75000"/>
                  </a:schemeClr>
                </a:solidFill>
              </a:rPr>
              <a:t>Microcontrollers and microprocessors</a:t>
            </a:r>
          </a:p>
        </p:txBody>
      </p:sp>
      <p:sp>
        <p:nvSpPr>
          <p:cNvPr id="2" name="Slide Number Placeholder 1"/>
          <p:cNvSpPr>
            <a:spLocks noGrp="1"/>
          </p:cNvSpPr>
          <p:nvPr>
            <p:ph type="sldNum" sz="quarter" idx="10"/>
          </p:nvPr>
        </p:nvSpPr>
        <p:spPr/>
        <p:txBody>
          <a:bodyPr/>
          <a:lstStyle/>
          <a:p>
            <a:pPr>
              <a:defRPr/>
            </a:pPr>
            <a:r>
              <a:rPr lang="en-US" smtClean="0">
                <a:solidFill>
                  <a:srgbClr val="969696"/>
                </a:solidFill>
              </a:rPr>
              <a:t>Page </a:t>
            </a:r>
            <a:fld id="{52FA82AE-F571-4DB8-B1F2-0BD6296CA4F4}" type="slidenum">
              <a:rPr lang="en-US" smtClean="0">
                <a:solidFill>
                  <a:srgbClr val="969696"/>
                </a:solidFill>
              </a:rPr>
              <a:pPr>
                <a:defRPr/>
              </a:pPr>
              <a:t>39</a:t>
            </a:fld>
            <a:endParaRPr lang="en-US" dirty="0">
              <a:solidFill>
                <a:srgbClr val="969696"/>
              </a:solidFill>
            </a:endParaRPr>
          </a:p>
        </p:txBody>
      </p:sp>
      <p:sp>
        <p:nvSpPr>
          <p:cNvPr id="4" name="Rectangle 3"/>
          <p:cNvSpPr>
            <a:spLocks noGrp="1" noChangeArrowheads="1"/>
          </p:cNvSpPr>
          <p:nvPr>
            <p:ph idx="1"/>
          </p:nvPr>
        </p:nvSpPr>
        <p:spPr>
          <a:xfrm>
            <a:off x="457200" y="1066800"/>
            <a:ext cx="8229600" cy="5440363"/>
          </a:xfrm>
        </p:spPr>
        <p:txBody>
          <a:bodyPr/>
          <a:lstStyle/>
          <a:p>
            <a:pPr eaLnBrk="1" hangingPunct="1">
              <a:buFont typeface="Wingdings" pitchFamily="2" charset="2"/>
              <a:buNone/>
              <a:defRPr/>
            </a:pPr>
            <a:r>
              <a:rPr lang="en-US" dirty="0" smtClean="0"/>
              <a:t> The interface uses double</a:t>
            </a:r>
          </a:p>
          <a:p>
            <a:pPr eaLnBrk="1" hangingPunct="1">
              <a:buFont typeface="Wingdings" pitchFamily="2" charset="2"/>
              <a:buNone/>
              <a:defRPr/>
            </a:pPr>
            <a:r>
              <a:rPr lang="en-US" dirty="0" smtClean="0"/>
              <a:t> pumping (transferring data</a:t>
            </a:r>
          </a:p>
          <a:p>
            <a:pPr eaLnBrk="1" hangingPunct="1">
              <a:buFont typeface="Wingdings" pitchFamily="2" charset="2"/>
              <a:buNone/>
              <a:defRPr/>
            </a:pPr>
            <a:r>
              <a:rPr lang="en-US" dirty="0" smtClean="0"/>
              <a:t> on both the rising and falling</a:t>
            </a:r>
          </a:p>
          <a:p>
            <a:pPr eaLnBrk="1" hangingPunct="1">
              <a:buFont typeface="Wingdings" pitchFamily="2" charset="2"/>
              <a:buNone/>
              <a:defRPr/>
            </a:pPr>
            <a:r>
              <a:rPr lang="en-US" dirty="0" smtClean="0"/>
              <a:t> edges of the clock signal to </a:t>
            </a:r>
          </a:p>
          <a:p>
            <a:pPr eaLnBrk="1" hangingPunct="1">
              <a:buFont typeface="Wingdings" pitchFamily="2" charset="2"/>
              <a:buNone/>
              <a:defRPr/>
            </a:pPr>
            <a:r>
              <a:rPr lang="en-US" dirty="0" smtClean="0"/>
              <a:t>lower the clock frequency.</a:t>
            </a:r>
          </a:p>
          <a:p>
            <a:pPr eaLnBrk="1" hangingPunct="1">
              <a:buFont typeface="Wingdings" pitchFamily="2" charset="2"/>
              <a:buNone/>
              <a:defRPr/>
            </a:pPr>
            <a:r>
              <a:rPr lang="en-US" dirty="0" smtClean="0"/>
              <a:t> One advantage of keeping the</a:t>
            </a:r>
          </a:p>
          <a:p>
            <a:pPr eaLnBrk="1" hangingPunct="1">
              <a:buFont typeface="Wingdings" pitchFamily="2" charset="2"/>
              <a:buNone/>
              <a:defRPr/>
            </a:pPr>
            <a:r>
              <a:rPr lang="en-US" dirty="0" smtClean="0"/>
              <a:t> clock frequency down is that it</a:t>
            </a:r>
          </a:p>
          <a:p>
            <a:pPr eaLnBrk="1" hangingPunct="1">
              <a:buFont typeface="Wingdings" pitchFamily="2" charset="2"/>
              <a:buNone/>
              <a:defRPr/>
            </a:pPr>
            <a:r>
              <a:rPr lang="en-US" dirty="0" smtClean="0"/>
              <a:t> reduces the signal integrity</a:t>
            </a:r>
          </a:p>
          <a:p>
            <a:pPr eaLnBrk="1" hangingPunct="1">
              <a:buFont typeface="Wingdings" pitchFamily="2" charset="2"/>
              <a:buNone/>
              <a:defRPr/>
            </a:pPr>
            <a:r>
              <a:rPr lang="en-US" dirty="0" smtClean="0"/>
              <a:t> requirements on the circuit </a:t>
            </a:r>
          </a:p>
          <a:p>
            <a:pPr eaLnBrk="1" hangingPunct="1">
              <a:buFont typeface="Wingdings" pitchFamily="2" charset="2"/>
              <a:buNone/>
              <a:defRPr/>
            </a:pPr>
            <a:r>
              <a:rPr lang="en-US" dirty="0" smtClean="0"/>
              <a:t>board connecting the memory</a:t>
            </a:r>
          </a:p>
          <a:p>
            <a:pPr eaLnBrk="1" hangingPunct="1">
              <a:buFont typeface="Wingdings" pitchFamily="2" charset="2"/>
              <a:buNone/>
              <a:defRPr/>
            </a:pPr>
            <a:r>
              <a:rPr lang="en-US" dirty="0" smtClean="0"/>
              <a:t> to the controller. </a:t>
            </a:r>
          </a:p>
        </p:txBody>
      </p:sp>
      <p:pic>
        <p:nvPicPr>
          <p:cNvPr id="5" name="Picture 4" descr="ddr2-arch"/>
          <p:cNvPicPr>
            <a:picLocks noChangeAspect="1" noChangeArrowheads="1"/>
          </p:cNvPicPr>
          <p:nvPr/>
        </p:nvPicPr>
        <p:blipFill>
          <a:blip r:embed="rId3" cstate="print"/>
          <a:srcRect/>
          <a:stretch>
            <a:fillRect/>
          </a:stretch>
        </p:blipFill>
        <p:spPr bwMode="auto">
          <a:xfrm>
            <a:off x="4267200" y="1295400"/>
            <a:ext cx="3962400" cy="46482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
                                            <p:txEl>
                                              <p:pRg st="0" end="0"/>
                                            </p:txEl>
                                          </p:spTgt>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p:cTn id="11" dur="500" fill="hold"/>
                                        <p:tgtEl>
                                          <p:spTgt spid="4">
                                            <p:txEl>
                                              <p:pRg st="1" end="1"/>
                                            </p:txEl>
                                          </p:spTgt>
                                        </p:tgtEl>
                                        <p:attrNameLst>
                                          <p:attrName>ppt_w</p:attrName>
                                        </p:attrNameLst>
                                      </p:cBhvr>
                                      <p:tavLst>
                                        <p:tav tm="0">
                                          <p:val>
                                            <p:fltVal val="0"/>
                                          </p:val>
                                        </p:tav>
                                        <p:tav tm="100000">
                                          <p:val>
                                            <p:strVal val="#ppt_w"/>
                                          </p:val>
                                        </p:tav>
                                      </p:tavLst>
                                    </p:anim>
                                    <p:anim calcmode="lin" valueType="num">
                                      <p:cBhvr>
                                        <p:cTn id="12" dur="500" fill="hold"/>
                                        <p:tgtEl>
                                          <p:spTgt spid="4">
                                            <p:txEl>
                                              <p:pRg st="1" end="1"/>
                                            </p:txEl>
                                          </p:spTgt>
                                        </p:tgtEl>
                                        <p:attrNameLst>
                                          <p:attrName>ppt_h</p:attrName>
                                        </p:attrNameLst>
                                      </p:cBhvr>
                                      <p:tavLst>
                                        <p:tav tm="0">
                                          <p:val>
                                            <p:strVal val="#ppt_h"/>
                                          </p:val>
                                        </p:tav>
                                        <p:tav tm="100000">
                                          <p:val>
                                            <p:strVal val="#ppt_h"/>
                                          </p:val>
                                        </p:tav>
                                      </p:tavLst>
                                    </p:anim>
                                  </p:childTnLst>
                                </p:cTn>
                              </p:par>
                              <p:par>
                                <p:cTn id="13" presetID="17" presetClass="entr" presetSubtype="1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p:cTn id="15" dur="500" fill="hold"/>
                                        <p:tgtEl>
                                          <p:spTgt spid="4">
                                            <p:txEl>
                                              <p:pRg st="2" end="2"/>
                                            </p:txEl>
                                          </p:spTgt>
                                        </p:tgtEl>
                                        <p:attrNameLst>
                                          <p:attrName>ppt_w</p:attrName>
                                        </p:attrNameLst>
                                      </p:cBhvr>
                                      <p:tavLst>
                                        <p:tav tm="0">
                                          <p:val>
                                            <p:fltVal val="0"/>
                                          </p:val>
                                        </p:tav>
                                        <p:tav tm="100000">
                                          <p:val>
                                            <p:strVal val="#ppt_w"/>
                                          </p:val>
                                        </p:tav>
                                      </p:tavLst>
                                    </p:anim>
                                    <p:anim calcmode="lin" valueType="num">
                                      <p:cBhvr>
                                        <p:cTn id="16" dur="500" fill="hold"/>
                                        <p:tgtEl>
                                          <p:spTgt spid="4">
                                            <p:txEl>
                                              <p:pRg st="2" end="2"/>
                                            </p:txEl>
                                          </p:spTgt>
                                        </p:tgtEl>
                                        <p:attrNameLst>
                                          <p:attrName>ppt_h</p:attrName>
                                        </p:attrNameLst>
                                      </p:cBhvr>
                                      <p:tavLst>
                                        <p:tav tm="0">
                                          <p:val>
                                            <p:strVal val="#ppt_h"/>
                                          </p:val>
                                        </p:tav>
                                        <p:tav tm="100000">
                                          <p:val>
                                            <p:strVal val="#ppt_h"/>
                                          </p:val>
                                        </p:tav>
                                      </p:tavLst>
                                    </p:anim>
                                  </p:childTnLst>
                                </p:cTn>
                              </p:par>
                              <p:par>
                                <p:cTn id="17" presetID="17" presetClass="entr" presetSubtype="10"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p:cTn id="19" dur="500" fill="hold"/>
                                        <p:tgtEl>
                                          <p:spTgt spid="4">
                                            <p:txEl>
                                              <p:pRg st="3" end="3"/>
                                            </p:txEl>
                                          </p:spTgt>
                                        </p:tgtEl>
                                        <p:attrNameLst>
                                          <p:attrName>ppt_w</p:attrName>
                                        </p:attrNameLst>
                                      </p:cBhvr>
                                      <p:tavLst>
                                        <p:tav tm="0">
                                          <p:val>
                                            <p:fltVal val="0"/>
                                          </p:val>
                                        </p:tav>
                                        <p:tav tm="100000">
                                          <p:val>
                                            <p:strVal val="#ppt_w"/>
                                          </p:val>
                                        </p:tav>
                                      </p:tavLst>
                                    </p:anim>
                                    <p:anim calcmode="lin" valueType="num">
                                      <p:cBhvr>
                                        <p:cTn id="20" dur="500" fill="hold"/>
                                        <p:tgtEl>
                                          <p:spTgt spid="4">
                                            <p:txEl>
                                              <p:pRg st="3" end="3"/>
                                            </p:txEl>
                                          </p:spTgt>
                                        </p:tgtEl>
                                        <p:attrNameLst>
                                          <p:attrName>ppt_h</p:attrName>
                                        </p:attrNameLst>
                                      </p:cBhvr>
                                      <p:tavLst>
                                        <p:tav tm="0">
                                          <p:val>
                                            <p:strVal val="#ppt_h"/>
                                          </p:val>
                                        </p:tav>
                                        <p:tav tm="100000">
                                          <p:val>
                                            <p:strVal val="#ppt_h"/>
                                          </p:val>
                                        </p:tav>
                                      </p:tavLst>
                                    </p:anim>
                                  </p:childTnLst>
                                </p:cTn>
                              </p:par>
                              <p:par>
                                <p:cTn id="21" presetID="17" presetClass="entr" presetSubtype="10" fill="hold"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p:cTn id="23" dur="500" fill="hold"/>
                                        <p:tgtEl>
                                          <p:spTgt spid="4">
                                            <p:txEl>
                                              <p:pRg st="4" end="4"/>
                                            </p:txEl>
                                          </p:spTgt>
                                        </p:tgtEl>
                                        <p:attrNameLst>
                                          <p:attrName>ppt_w</p:attrName>
                                        </p:attrNameLst>
                                      </p:cBhvr>
                                      <p:tavLst>
                                        <p:tav tm="0">
                                          <p:val>
                                            <p:fltVal val="0"/>
                                          </p:val>
                                        </p:tav>
                                        <p:tav tm="100000">
                                          <p:val>
                                            <p:strVal val="#ppt_w"/>
                                          </p:val>
                                        </p:tav>
                                      </p:tavLst>
                                    </p:anim>
                                    <p:anim calcmode="lin" valueType="num">
                                      <p:cBhvr>
                                        <p:cTn id="24" dur="500" fill="hold"/>
                                        <p:tgtEl>
                                          <p:spTgt spid="4">
                                            <p:txEl>
                                              <p:pRg st="4" end="4"/>
                                            </p:txEl>
                                          </p:spTgt>
                                        </p:tgtEl>
                                        <p:attrNameLst>
                                          <p:attrName>ppt_h</p:attrName>
                                        </p:attrNameLst>
                                      </p:cBhvr>
                                      <p:tavLst>
                                        <p:tav tm="0">
                                          <p:val>
                                            <p:strVal val="#ppt_h"/>
                                          </p:val>
                                        </p:tav>
                                        <p:tav tm="100000">
                                          <p:val>
                                            <p:strVal val="#ppt_h"/>
                                          </p:val>
                                        </p:tav>
                                      </p:tavLst>
                                    </p:anim>
                                  </p:childTnLst>
                                </p:cTn>
                              </p:par>
                              <p:par>
                                <p:cTn id="25" presetID="17" presetClass="entr" presetSubtype="10" fill="hold"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 calcmode="lin" valueType="num">
                                      <p:cBhvr>
                                        <p:cTn id="27" dur="500" fill="hold"/>
                                        <p:tgtEl>
                                          <p:spTgt spid="4">
                                            <p:txEl>
                                              <p:pRg st="5" end="5"/>
                                            </p:txEl>
                                          </p:spTgt>
                                        </p:tgtEl>
                                        <p:attrNameLst>
                                          <p:attrName>ppt_w</p:attrName>
                                        </p:attrNameLst>
                                      </p:cBhvr>
                                      <p:tavLst>
                                        <p:tav tm="0">
                                          <p:val>
                                            <p:fltVal val="0"/>
                                          </p:val>
                                        </p:tav>
                                        <p:tav tm="100000">
                                          <p:val>
                                            <p:strVal val="#ppt_w"/>
                                          </p:val>
                                        </p:tav>
                                      </p:tavLst>
                                    </p:anim>
                                    <p:anim calcmode="lin" valueType="num">
                                      <p:cBhvr>
                                        <p:cTn id="28" dur="500" fill="hold"/>
                                        <p:tgtEl>
                                          <p:spTgt spid="4">
                                            <p:txEl>
                                              <p:pRg st="5" end="5"/>
                                            </p:txEl>
                                          </p:spTgt>
                                        </p:tgtEl>
                                        <p:attrNameLst>
                                          <p:attrName>ppt_h</p:attrName>
                                        </p:attrNameLst>
                                      </p:cBhvr>
                                      <p:tavLst>
                                        <p:tav tm="0">
                                          <p:val>
                                            <p:strVal val="#ppt_h"/>
                                          </p:val>
                                        </p:tav>
                                        <p:tav tm="100000">
                                          <p:val>
                                            <p:strVal val="#ppt_h"/>
                                          </p:val>
                                        </p:tav>
                                      </p:tavLst>
                                    </p:anim>
                                  </p:childTnLst>
                                </p:cTn>
                              </p:par>
                              <p:par>
                                <p:cTn id="29" presetID="17" presetClass="entr" presetSubtype="10" fill="hold"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 calcmode="lin" valueType="num">
                                      <p:cBhvr>
                                        <p:cTn id="31" dur="500" fill="hold"/>
                                        <p:tgtEl>
                                          <p:spTgt spid="4">
                                            <p:txEl>
                                              <p:pRg st="6" end="6"/>
                                            </p:txEl>
                                          </p:spTgt>
                                        </p:tgtEl>
                                        <p:attrNameLst>
                                          <p:attrName>ppt_w</p:attrName>
                                        </p:attrNameLst>
                                      </p:cBhvr>
                                      <p:tavLst>
                                        <p:tav tm="0">
                                          <p:val>
                                            <p:fltVal val="0"/>
                                          </p:val>
                                        </p:tav>
                                        <p:tav tm="100000">
                                          <p:val>
                                            <p:strVal val="#ppt_w"/>
                                          </p:val>
                                        </p:tav>
                                      </p:tavLst>
                                    </p:anim>
                                    <p:anim calcmode="lin" valueType="num">
                                      <p:cBhvr>
                                        <p:cTn id="32" dur="500" fill="hold"/>
                                        <p:tgtEl>
                                          <p:spTgt spid="4">
                                            <p:txEl>
                                              <p:pRg st="6" end="6"/>
                                            </p:txEl>
                                          </p:spTgt>
                                        </p:tgtEl>
                                        <p:attrNameLst>
                                          <p:attrName>ppt_h</p:attrName>
                                        </p:attrNameLst>
                                      </p:cBhvr>
                                      <p:tavLst>
                                        <p:tav tm="0">
                                          <p:val>
                                            <p:strVal val="#ppt_h"/>
                                          </p:val>
                                        </p:tav>
                                        <p:tav tm="100000">
                                          <p:val>
                                            <p:strVal val="#ppt_h"/>
                                          </p:val>
                                        </p:tav>
                                      </p:tavLst>
                                    </p:anim>
                                  </p:childTnLst>
                                </p:cTn>
                              </p:par>
                              <p:par>
                                <p:cTn id="33" presetID="17" presetClass="entr" presetSubtype="10" fill="hold" nodeType="with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 calcmode="lin" valueType="num">
                                      <p:cBhvr>
                                        <p:cTn id="35" dur="500" fill="hold"/>
                                        <p:tgtEl>
                                          <p:spTgt spid="4">
                                            <p:txEl>
                                              <p:pRg st="7" end="7"/>
                                            </p:txEl>
                                          </p:spTgt>
                                        </p:tgtEl>
                                        <p:attrNameLst>
                                          <p:attrName>ppt_w</p:attrName>
                                        </p:attrNameLst>
                                      </p:cBhvr>
                                      <p:tavLst>
                                        <p:tav tm="0">
                                          <p:val>
                                            <p:fltVal val="0"/>
                                          </p:val>
                                        </p:tav>
                                        <p:tav tm="100000">
                                          <p:val>
                                            <p:strVal val="#ppt_w"/>
                                          </p:val>
                                        </p:tav>
                                      </p:tavLst>
                                    </p:anim>
                                    <p:anim calcmode="lin" valueType="num">
                                      <p:cBhvr>
                                        <p:cTn id="36" dur="500" fill="hold"/>
                                        <p:tgtEl>
                                          <p:spTgt spid="4">
                                            <p:txEl>
                                              <p:pRg st="7" end="7"/>
                                            </p:txEl>
                                          </p:spTgt>
                                        </p:tgtEl>
                                        <p:attrNameLst>
                                          <p:attrName>ppt_h</p:attrName>
                                        </p:attrNameLst>
                                      </p:cBhvr>
                                      <p:tavLst>
                                        <p:tav tm="0">
                                          <p:val>
                                            <p:strVal val="#ppt_h"/>
                                          </p:val>
                                        </p:tav>
                                        <p:tav tm="100000">
                                          <p:val>
                                            <p:strVal val="#ppt_h"/>
                                          </p:val>
                                        </p:tav>
                                      </p:tavLst>
                                    </p:anim>
                                  </p:childTnLst>
                                </p:cTn>
                              </p:par>
                              <p:par>
                                <p:cTn id="37" presetID="17" presetClass="entr" presetSubtype="10" fill="hold" nodeType="with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anim calcmode="lin" valueType="num">
                                      <p:cBhvr>
                                        <p:cTn id="39" dur="500" fill="hold"/>
                                        <p:tgtEl>
                                          <p:spTgt spid="4">
                                            <p:txEl>
                                              <p:pRg st="8" end="8"/>
                                            </p:txEl>
                                          </p:spTgt>
                                        </p:tgtEl>
                                        <p:attrNameLst>
                                          <p:attrName>ppt_w</p:attrName>
                                        </p:attrNameLst>
                                      </p:cBhvr>
                                      <p:tavLst>
                                        <p:tav tm="0">
                                          <p:val>
                                            <p:fltVal val="0"/>
                                          </p:val>
                                        </p:tav>
                                        <p:tav tm="100000">
                                          <p:val>
                                            <p:strVal val="#ppt_w"/>
                                          </p:val>
                                        </p:tav>
                                      </p:tavLst>
                                    </p:anim>
                                    <p:anim calcmode="lin" valueType="num">
                                      <p:cBhvr>
                                        <p:cTn id="40" dur="500" fill="hold"/>
                                        <p:tgtEl>
                                          <p:spTgt spid="4">
                                            <p:txEl>
                                              <p:pRg st="8" end="8"/>
                                            </p:txEl>
                                          </p:spTgt>
                                        </p:tgtEl>
                                        <p:attrNameLst>
                                          <p:attrName>ppt_h</p:attrName>
                                        </p:attrNameLst>
                                      </p:cBhvr>
                                      <p:tavLst>
                                        <p:tav tm="0">
                                          <p:val>
                                            <p:strVal val="#ppt_h"/>
                                          </p:val>
                                        </p:tav>
                                        <p:tav tm="100000">
                                          <p:val>
                                            <p:strVal val="#ppt_h"/>
                                          </p:val>
                                        </p:tav>
                                      </p:tavLst>
                                    </p:anim>
                                  </p:childTnLst>
                                </p:cTn>
                              </p:par>
                              <p:par>
                                <p:cTn id="41" presetID="17" presetClass="entr" presetSubtype="10" fill="hold" nodeType="with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anim calcmode="lin" valueType="num">
                                      <p:cBhvr>
                                        <p:cTn id="43" dur="500" fill="hold"/>
                                        <p:tgtEl>
                                          <p:spTgt spid="4">
                                            <p:txEl>
                                              <p:pRg st="9" end="9"/>
                                            </p:txEl>
                                          </p:spTgt>
                                        </p:tgtEl>
                                        <p:attrNameLst>
                                          <p:attrName>ppt_w</p:attrName>
                                        </p:attrNameLst>
                                      </p:cBhvr>
                                      <p:tavLst>
                                        <p:tav tm="0">
                                          <p:val>
                                            <p:fltVal val="0"/>
                                          </p:val>
                                        </p:tav>
                                        <p:tav tm="100000">
                                          <p:val>
                                            <p:strVal val="#ppt_w"/>
                                          </p:val>
                                        </p:tav>
                                      </p:tavLst>
                                    </p:anim>
                                    <p:anim calcmode="lin" valueType="num">
                                      <p:cBhvr>
                                        <p:cTn id="44" dur="500" fill="hold"/>
                                        <p:tgtEl>
                                          <p:spTgt spid="4">
                                            <p:txEl>
                                              <p:pRg st="9" end="9"/>
                                            </p:txEl>
                                          </p:spTgt>
                                        </p:tgtEl>
                                        <p:attrNameLst>
                                          <p:attrName>ppt_h</p:attrName>
                                        </p:attrNameLst>
                                      </p:cBhvr>
                                      <p:tavLst>
                                        <p:tav tm="0">
                                          <p:val>
                                            <p:strVal val="#ppt_h"/>
                                          </p:val>
                                        </p:tav>
                                        <p:tav tm="100000">
                                          <p:val>
                                            <p:strVal val="#ppt_h"/>
                                          </p:val>
                                        </p:tav>
                                      </p:tavLst>
                                    </p:anim>
                                  </p:childTnLst>
                                </p:cTn>
                              </p:par>
                              <p:par>
                                <p:cTn id="45" presetID="17" presetClass="entr" presetSubtype="10" fill="hold" nodeType="with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anim calcmode="lin" valueType="num">
                                      <p:cBhvr>
                                        <p:cTn id="47" dur="500" fill="hold"/>
                                        <p:tgtEl>
                                          <p:spTgt spid="4">
                                            <p:txEl>
                                              <p:pRg st="10" end="10"/>
                                            </p:txEl>
                                          </p:spTgt>
                                        </p:tgtEl>
                                        <p:attrNameLst>
                                          <p:attrName>ppt_w</p:attrName>
                                        </p:attrNameLst>
                                      </p:cBhvr>
                                      <p:tavLst>
                                        <p:tav tm="0">
                                          <p:val>
                                            <p:fltVal val="0"/>
                                          </p:val>
                                        </p:tav>
                                        <p:tav tm="100000">
                                          <p:val>
                                            <p:strVal val="#ppt_w"/>
                                          </p:val>
                                        </p:tav>
                                      </p:tavLst>
                                    </p:anim>
                                    <p:anim calcmode="lin" valueType="num">
                                      <p:cBhvr>
                                        <p:cTn id="48" dur="500" fill="hold"/>
                                        <p:tgtEl>
                                          <p:spTgt spid="4">
                                            <p:txEl>
                                              <p:pRg st="10" end="10"/>
                                            </p:txEl>
                                          </p:spTgt>
                                        </p:tgtEl>
                                        <p:attrNameLst>
                                          <p:attrName>ppt_h</p:attrName>
                                        </p:attrNameLst>
                                      </p:cBhvr>
                                      <p:tavLst>
                                        <p:tav tm="0">
                                          <p:val>
                                            <p:strVal val="#ppt_h"/>
                                          </p:val>
                                        </p:tav>
                                        <p:tav tm="100000">
                                          <p:val>
                                            <p:strVal val="#ppt_h"/>
                                          </p:val>
                                        </p:tav>
                                      </p:tavLst>
                                    </p:anim>
                                  </p:childTnLst>
                                </p:cTn>
                              </p:par>
                            </p:childTnLst>
                          </p:cTn>
                        </p:par>
                        <p:par>
                          <p:cTn id="49" fill="hold">
                            <p:stCondLst>
                              <p:cond delay="500"/>
                            </p:stCondLst>
                            <p:childTnLst>
                              <p:par>
                                <p:cTn id="50" presetID="29" presetClass="entr" presetSubtype="0" fill="hold" nodeType="afterEffect">
                                  <p:stCondLst>
                                    <p:cond delay="0"/>
                                  </p:stCondLst>
                                  <p:childTnLst>
                                    <p:set>
                                      <p:cBhvr>
                                        <p:cTn id="51" dur="1" fill="hold">
                                          <p:stCondLst>
                                            <p:cond delay="0"/>
                                          </p:stCondLst>
                                        </p:cTn>
                                        <p:tgtEl>
                                          <p:spTgt spid="5"/>
                                        </p:tgtEl>
                                        <p:attrNameLst>
                                          <p:attrName>style.visibility</p:attrName>
                                        </p:attrNameLst>
                                      </p:cBhvr>
                                      <p:to>
                                        <p:strVal val="visible"/>
                                      </p:to>
                                    </p:set>
                                    <p:anim calcmode="lin" valueType="num">
                                      <p:cBhvr>
                                        <p:cTn id="52" dur="1000" fill="hold"/>
                                        <p:tgtEl>
                                          <p:spTgt spid="5"/>
                                        </p:tgtEl>
                                        <p:attrNameLst>
                                          <p:attrName>ppt_x</p:attrName>
                                        </p:attrNameLst>
                                      </p:cBhvr>
                                      <p:tavLst>
                                        <p:tav tm="0">
                                          <p:val>
                                            <p:strVal val="#ppt_x-.2"/>
                                          </p:val>
                                        </p:tav>
                                        <p:tav tm="100000">
                                          <p:val>
                                            <p:strVal val="#ppt_x"/>
                                          </p:val>
                                        </p:tav>
                                      </p:tavLst>
                                    </p:anim>
                                    <p:anim calcmode="lin" valueType="num">
                                      <p:cBhvr>
                                        <p:cTn id="53" dur="1000" fill="hold"/>
                                        <p:tgtEl>
                                          <p:spTgt spid="5"/>
                                        </p:tgtEl>
                                        <p:attrNameLst>
                                          <p:attrName>ppt_y</p:attrName>
                                        </p:attrNameLst>
                                      </p:cBhvr>
                                      <p:tavLst>
                                        <p:tav tm="0">
                                          <p:val>
                                            <p:strVal val="#ppt_y"/>
                                          </p:val>
                                        </p:tav>
                                        <p:tav tm="100000">
                                          <p:val>
                                            <p:strVal val="#ppt_y"/>
                                          </p:val>
                                        </p:tav>
                                      </p:tavLst>
                                    </p:anim>
                                    <p:animEffect transition="in" filter="wipe(right)" prLst="gradientSize: 0.1">
                                      <p:cBhvr>
                                        <p:cTn id="54"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1"/>
            <a:r>
              <a:rPr lang="en-US" smtClean="0">
                <a:solidFill>
                  <a:schemeClr val="accent6">
                    <a:lumMod val="75000"/>
                  </a:schemeClr>
                </a:solidFill>
              </a:rPr>
              <a:t>Basic circuits and theory of electric signals</a:t>
            </a:r>
            <a:endParaRPr lang="en-US" dirty="0"/>
          </a:p>
        </p:txBody>
      </p:sp>
      <p:sp>
        <p:nvSpPr>
          <p:cNvPr id="2" name="Slide Number Placeholder 1"/>
          <p:cNvSpPr>
            <a:spLocks noGrp="1"/>
          </p:cNvSpPr>
          <p:nvPr>
            <p:ph type="sldNum" sz="quarter" idx="10"/>
          </p:nvPr>
        </p:nvSpPr>
        <p:spPr/>
        <p:txBody>
          <a:bodyPr/>
          <a:lstStyle/>
          <a:p>
            <a:pPr>
              <a:defRPr/>
            </a:pPr>
            <a:r>
              <a:rPr lang="en-US" smtClean="0">
                <a:solidFill>
                  <a:srgbClr val="969696"/>
                </a:solidFill>
              </a:rPr>
              <a:t>Page </a:t>
            </a:r>
            <a:fld id="{52FA82AE-F571-4DB8-B1F2-0BD6296CA4F4}" type="slidenum">
              <a:rPr lang="en-US" smtClean="0">
                <a:solidFill>
                  <a:srgbClr val="969696"/>
                </a:solidFill>
              </a:rPr>
              <a:pPr>
                <a:defRPr/>
              </a:pPr>
              <a:t>4</a:t>
            </a:fld>
            <a:endParaRPr lang="en-US" dirty="0">
              <a:solidFill>
                <a:srgbClr val="969696"/>
              </a:solidFill>
            </a:endParaRPr>
          </a:p>
        </p:txBody>
      </p:sp>
      <p:sp>
        <p:nvSpPr>
          <p:cNvPr id="26625" name="Rectangle 1"/>
          <p:cNvSpPr>
            <a:spLocks noChangeArrowheads="1"/>
          </p:cNvSpPr>
          <p:nvPr/>
        </p:nvSpPr>
        <p:spPr bwMode="auto">
          <a:xfrm>
            <a:off x="228600" y="838200"/>
            <a:ext cx="4447949" cy="33855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457200" lvl="2" fontAlgn="base">
              <a:spcBef>
                <a:spcPct val="0"/>
              </a:spcBef>
              <a:spcAft>
                <a:spcPct val="0"/>
              </a:spcAft>
              <a:buFontTx/>
              <a:buChar char="•"/>
              <a:tabLst>
                <a:tab pos="1371600" algn="l"/>
              </a:tabLst>
            </a:pPr>
            <a:r>
              <a:rPr kumimoji="0" lang="en-US" sz="1600" b="1" i="1" u="none" strike="noStrike" cap="none" normalizeH="0" baseline="0" dirty="0" smtClean="0">
                <a:ln>
                  <a:noFill/>
                </a:ln>
                <a:solidFill>
                  <a:schemeClr val="accent6">
                    <a:lumMod val="75000"/>
                  </a:schemeClr>
                </a:solidFill>
                <a:effectLst/>
                <a:latin typeface="Calibri" pitchFamily="34" charset="0"/>
                <a:ea typeface="Calibri" pitchFamily="34" charset="0"/>
                <a:cs typeface="Times New Roman" pitchFamily="18" charset="0"/>
              </a:rPr>
              <a:t>Voltage, resistance and current - Ohm's law</a:t>
            </a:r>
          </a:p>
        </p:txBody>
      </p:sp>
      <p:sp>
        <p:nvSpPr>
          <p:cNvPr id="7" name="TextBox 6"/>
          <p:cNvSpPr txBox="1"/>
          <p:nvPr/>
        </p:nvSpPr>
        <p:spPr>
          <a:xfrm>
            <a:off x="457200" y="1143000"/>
            <a:ext cx="7848600" cy="1754326"/>
          </a:xfrm>
          <a:prstGeom prst="rect">
            <a:avLst/>
          </a:prstGeom>
          <a:noFill/>
        </p:spPr>
        <p:txBody>
          <a:bodyPr wrap="square" rtlCol="0">
            <a:spAutoFit/>
          </a:bodyPr>
          <a:lstStyle/>
          <a:p>
            <a:r>
              <a:rPr lang="en-US" dirty="0" smtClean="0"/>
              <a:t>	For many conductors of electricity, the electric current which will flow through them is directly proportional to the voltage applied to them.</a:t>
            </a:r>
          </a:p>
          <a:p>
            <a:r>
              <a:rPr lang="en-US" dirty="0" smtClean="0"/>
              <a:t>	The ratio of voltage to current is called the resistance, and if the ratio is constant over a wide range of voltages, the material is said to be an "</a:t>
            </a:r>
            <a:r>
              <a:rPr lang="en-US" dirty="0" err="1" smtClean="0"/>
              <a:t>ohmic</a:t>
            </a:r>
            <a:r>
              <a:rPr lang="en-US" dirty="0" smtClean="0"/>
              <a:t>" material. If the material can be characterized by such a resistance, then the current can be predicted from the relationship: </a:t>
            </a:r>
            <a:endParaRPr lang="en-US" dirty="0"/>
          </a:p>
        </p:txBody>
      </p:sp>
      <p:pic>
        <p:nvPicPr>
          <p:cNvPr id="26629" name="Picture 5" descr="Analyze Resistive Circuits Using Ohm's Law Step 2"/>
          <p:cNvPicPr>
            <a:picLocks noChangeAspect="1" noChangeArrowheads="1"/>
          </p:cNvPicPr>
          <p:nvPr/>
        </p:nvPicPr>
        <p:blipFill>
          <a:blip r:embed="rId3" cstate="print"/>
          <a:srcRect/>
          <a:stretch>
            <a:fillRect/>
          </a:stretch>
        </p:blipFill>
        <p:spPr bwMode="auto">
          <a:xfrm>
            <a:off x="4572000" y="2743200"/>
            <a:ext cx="4419600" cy="3317999"/>
          </a:xfrm>
          <a:prstGeom prst="rect">
            <a:avLst/>
          </a:prstGeom>
          <a:noFill/>
          <a:effectLst>
            <a:softEdge rad="127000"/>
          </a:effectLst>
        </p:spPr>
      </p:pic>
      <p:sp>
        <p:nvSpPr>
          <p:cNvPr id="23" name="TextBox 22"/>
          <p:cNvSpPr txBox="1"/>
          <p:nvPr/>
        </p:nvSpPr>
        <p:spPr>
          <a:xfrm>
            <a:off x="6400800" y="5867400"/>
            <a:ext cx="1564852" cy="215444"/>
          </a:xfrm>
          <a:prstGeom prst="rect">
            <a:avLst/>
          </a:prstGeom>
          <a:noFill/>
        </p:spPr>
        <p:txBody>
          <a:bodyPr wrap="none" rtlCol="0">
            <a:spAutoFit/>
          </a:bodyPr>
          <a:lstStyle/>
          <a:p>
            <a:r>
              <a:rPr lang="en-US" sz="800" dirty="0" smtClean="0"/>
              <a:t>© Image courtesy of  </a:t>
            </a:r>
            <a:r>
              <a:rPr lang="en-US" sz="800" dirty="0" err="1" smtClean="0"/>
              <a:t>WikiHow</a:t>
            </a:r>
            <a:endParaRPr lang="en-US" sz="800" dirty="0"/>
          </a:p>
        </p:txBody>
      </p:sp>
      <p:pic>
        <p:nvPicPr>
          <p:cNvPr id="9" name="Picture 3"/>
          <p:cNvPicPr>
            <a:picLocks noChangeAspect="1" noChangeArrowheads="1"/>
          </p:cNvPicPr>
          <p:nvPr/>
        </p:nvPicPr>
        <p:blipFill>
          <a:blip r:embed="rId4" cstate="print"/>
          <a:srcRect l="50011"/>
          <a:stretch>
            <a:fillRect/>
          </a:stretch>
        </p:blipFill>
        <p:spPr bwMode="auto">
          <a:xfrm>
            <a:off x="1219200" y="3276600"/>
            <a:ext cx="2434936" cy="2133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00000"/>
              </a:lnSpc>
            </a:pPr>
            <a:r>
              <a:rPr lang="en-US" sz="2800" dirty="0" smtClean="0">
                <a:solidFill>
                  <a:schemeClr val="accent6">
                    <a:lumMod val="75000"/>
                  </a:schemeClr>
                </a:solidFill>
              </a:rPr>
              <a:t>Microcontrollers and microprocessors</a:t>
            </a:r>
          </a:p>
        </p:txBody>
      </p:sp>
      <p:sp>
        <p:nvSpPr>
          <p:cNvPr id="2" name="Slide Number Placeholder 1"/>
          <p:cNvSpPr>
            <a:spLocks noGrp="1"/>
          </p:cNvSpPr>
          <p:nvPr>
            <p:ph type="sldNum" sz="quarter" idx="10"/>
          </p:nvPr>
        </p:nvSpPr>
        <p:spPr/>
        <p:txBody>
          <a:bodyPr/>
          <a:lstStyle/>
          <a:p>
            <a:pPr>
              <a:defRPr/>
            </a:pPr>
            <a:r>
              <a:rPr lang="en-US" smtClean="0">
                <a:solidFill>
                  <a:srgbClr val="969696"/>
                </a:solidFill>
              </a:rPr>
              <a:t>Page </a:t>
            </a:r>
            <a:fld id="{52FA82AE-F571-4DB8-B1F2-0BD6296CA4F4}" type="slidenum">
              <a:rPr lang="en-US" smtClean="0">
                <a:solidFill>
                  <a:srgbClr val="969696"/>
                </a:solidFill>
              </a:rPr>
              <a:pPr>
                <a:defRPr/>
              </a:pPr>
              <a:t>40</a:t>
            </a:fld>
            <a:endParaRPr lang="en-US" dirty="0">
              <a:solidFill>
                <a:srgbClr val="969696"/>
              </a:solidFill>
            </a:endParaRPr>
          </a:p>
        </p:txBody>
      </p:sp>
      <p:sp>
        <p:nvSpPr>
          <p:cNvPr id="4" name="Rectangle 3"/>
          <p:cNvSpPr>
            <a:spLocks noGrp="1" noChangeArrowheads="1"/>
          </p:cNvSpPr>
          <p:nvPr>
            <p:ph idx="1"/>
          </p:nvPr>
        </p:nvSpPr>
        <p:spPr>
          <a:xfrm>
            <a:off x="381000" y="1219200"/>
            <a:ext cx="8305800" cy="3840163"/>
          </a:xfrm>
        </p:spPr>
        <p:txBody>
          <a:bodyPr>
            <a:normAutofit/>
          </a:bodyPr>
          <a:lstStyle/>
          <a:p>
            <a:pPr algn="just" eaLnBrk="1" hangingPunct="1">
              <a:buClr>
                <a:schemeClr val="tx1"/>
              </a:buClr>
              <a:buFont typeface="Wingdings" pitchFamily="2" charset="2"/>
              <a:buChar char="q"/>
              <a:defRPr/>
            </a:pPr>
            <a:r>
              <a:rPr lang="en-US" b="1" dirty="0" smtClean="0"/>
              <a:t>EEPROMS</a:t>
            </a:r>
            <a:r>
              <a:rPr lang="en-US" dirty="0" smtClean="0"/>
              <a:t> are electrically-erasable-and-programmable</a:t>
            </a:r>
            <a:r>
              <a:rPr lang="en-US" dirty="0" smtClean="0"/>
              <a:t>.</a:t>
            </a:r>
          </a:p>
          <a:p>
            <a:pPr algn="just" eaLnBrk="1" hangingPunct="1">
              <a:buClr>
                <a:schemeClr val="tx1"/>
              </a:buClr>
              <a:buFont typeface="Wingdings" pitchFamily="2" charset="2"/>
              <a:buChar char="q"/>
              <a:defRPr/>
            </a:pPr>
            <a:r>
              <a:rPr lang="en-US" dirty="0" smtClean="0"/>
              <a:t>T</a:t>
            </a:r>
            <a:r>
              <a:rPr lang="en-US" dirty="0" smtClean="0"/>
              <a:t>he </a:t>
            </a:r>
            <a:r>
              <a:rPr lang="en-US" dirty="0" smtClean="0"/>
              <a:t>erase operation is accomplished electrically, rather than by exposure to ultraviolet light. </a:t>
            </a:r>
            <a:endParaRPr lang="en-US" dirty="0" smtClean="0"/>
          </a:p>
          <a:p>
            <a:pPr algn="just" eaLnBrk="1" hangingPunct="1">
              <a:buClr>
                <a:schemeClr val="tx1"/>
              </a:buClr>
              <a:buFont typeface="Wingdings" pitchFamily="2" charset="2"/>
              <a:buChar char="q"/>
              <a:defRPr/>
            </a:pPr>
            <a:r>
              <a:rPr lang="en-US" dirty="0" smtClean="0"/>
              <a:t>Any </a:t>
            </a:r>
            <a:r>
              <a:rPr lang="en-US" dirty="0" smtClean="0"/>
              <a:t>byte within an EEPROM may be erased and rewritten. </a:t>
            </a:r>
            <a:endParaRPr lang="en-US" dirty="0" smtClean="0"/>
          </a:p>
          <a:p>
            <a:pPr algn="just" eaLnBrk="1" hangingPunct="1">
              <a:buClr>
                <a:schemeClr val="tx1"/>
              </a:buClr>
              <a:buFont typeface="Wingdings" pitchFamily="2" charset="2"/>
              <a:buChar char="q"/>
              <a:defRPr/>
            </a:pPr>
            <a:r>
              <a:rPr lang="en-US" dirty="0" smtClean="0"/>
              <a:t>Once </a:t>
            </a:r>
            <a:r>
              <a:rPr lang="en-US" dirty="0" smtClean="0"/>
              <a:t>written, the new data will remain in the device forever-or at least until it is electrically erased. </a:t>
            </a:r>
            <a:endParaRPr lang="en-US" dirty="0" smtClean="0"/>
          </a:p>
          <a:p>
            <a:pPr algn="just" eaLnBrk="1" hangingPunct="1">
              <a:buClr>
                <a:schemeClr val="tx1"/>
              </a:buClr>
              <a:buFont typeface="Wingdings" pitchFamily="2" charset="2"/>
              <a:buChar char="q"/>
              <a:defRPr/>
            </a:pPr>
            <a:r>
              <a:rPr lang="en-US" dirty="0" smtClean="0"/>
              <a:t>The </a:t>
            </a:r>
            <a:r>
              <a:rPr lang="en-US" dirty="0" smtClean="0"/>
              <a:t>primary tradeoff for this improved functionality is higher cost, though write cycles are also significantly longer than writes to a RAM. So you wouldn't want to use an EEPROM for your main system memory.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path" presetSubtype="0" accel="50000" decel="50000" fill="hold" nodeType="afterEffect">
                                  <p:stCondLst>
                                    <p:cond delay="0"/>
                                  </p:stCondLst>
                                  <p:childTnLst>
                                    <p:animMotion origin="layout" path="M -0.4184 0.4662 L -0.05174 -0.02269 " pathEditMode="relative" rAng="0" ptsTypes="AA">
                                      <p:cBhvr>
                                        <p:cTn id="6" dur="1000" fill="hold"/>
                                        <p:tgtEl>
                                          <p:spTgt spid="4">
                                            <p:txEl>
                                              <p:pRg st="0" end="0"/>
                                            </p:txEl>
                                          </p:spTgt>
                                        </p:tgtEl>
                                        <p:attrNameLst>
                                          <p:attrName>ppt_x</p:attrName>
                                          <p:attrName>ppt_y</p:attrName>
                                        </p:attrNameLst>
                                      </p:cBhvr>
                                      <p:rCtr x="183" y="-244"/>
                                    </p:animMotion>
                                  </p:childTnLst>
                                </p:cTn>
                              </p:par>
                            </p:childTnLst>
                          </p:cTn>
                        </p:par>
                        <p:par>
                          <p:cTn id="7" fill="hold">
                            <p:stCondLst>
                              <p:cond delay="1000"/>
                            </p:stCondLst>
                            <p:childTnLst>
                              <p:par>
                                <p:cTn id="8" presetID="56" presetClass="path" presetSubtype="0" accel="50000" decel="50000" fill="hold" nodeType="afterEffect">
                                  <p:stCondLst>
                                    <p:cond delay="0"/>
                                  </p:stCondLst>
                                  <p:childTnLst>
                                    <p:animMotion origin="layout" path="M -0.4184 0.4662 L -0.05174 -0.02269 " pathEditMode="relative" rAng="0" ptsTypes="AA">
                                      <p:cBhvr>
                                        <p:cTn id="9" dur="1000" fill="hold"/>
                                        <p:tgtEl>
                                          <p:spTgt spid="4">
                                            <p:txEl>
                                              <p:pRg st="1" end="1"/>
                                            </p:txEl>
                                          </p:spTgt>
                                        </p:tgtEl>
                                        <p:attrNameLst>
                                          <p:attrName>ppt_x</p:attrName>
                                          <p:attrName>ppt_y</p:attrName>
                                        </p:attrNameLst>
                                      </p:cBhvr>
                                      <p:rCtr x="183" y="-244"/>
                                    </p:animMotion>
                                  </p:childTnLst>
                                </p:cTn>
                              </p:par>
                            </p:childTnLst>
                          </p:cTn>
                        </p:par>
                        <p:par>
                          <p:cTn id="10" fill="hold">
                            <p:stCondLst>
                              <p:cond delay="2000"/>
                            </p:stCondLst>
                            <p:childTnLst>
                              <p:par>
                                <p:cTn id="11" presetID="56" presetClass="path" presetSubtype="0" accel="50000" decel="50000" fill="hold" nodeType="afterEffect">
                                  <p:stCondLst>
                                    <p:cond delay="0"/>
                                  </p:stCondLst>
                                  <p:childTnLst>
                                    <p:animMotion origin="layout" path="M -0.4184 0.4662 L -0.05174 -0.02269 " pathEditMode="relative" rAng="0" ptsTypes="AA">
                                      <p:cBhvr>
                                        <p:cTn id="12" dur="1000" fill="hold"/>
                                        <p:tgtEl>
                                          <p:spTgt spid="4">
                                            <p:txEl>
                                              <p:pRg st="2" end="2"/>
                                            </p:txEl>
                                          </p:spTgt>
                                        </p:tgtEl>
                                        <p:attrNameLst>
                                          <p:attrName>ppt_x</p:attrName>
                                          <p:attrName>ppt_y</p:attrName>
                                        </p:attrNameLst>
                                      </p:cBhvr>
                                      <p:rCtr x="183" y="-244"/>
                                    </p:animMotion>
                                  </p:childTnLst>
                                </p:cTn>
                              </p:par>
                            </p:childTnLst>
                          </p:cTn>
                        </p:par>
                        <p:par>
                          <p:cTn id="13" fill="hold">
                            <p:stCondLst>
                              <p:cond delay="3000"/>
                            </p:stCondLst>
                            <p:childTnLst>
                              <p:par>
                                <p:cTn id="14" presetID="56" presetClass="path" presetSubtype="0" accel="50000" decel="50000" fill="hold" nodeType="afterEffect">
                                  <p:stCondLst>
                                    <p:cond delay="0"/>
                                  </p:stCondLst>
                                  <p:childTnLst>
                                    <p:animMotion origin="layout" path="M -0.4184 0.4662 L -0.05174 -0.02269 " pathEditMode="relative" rAng="0" ptsTypes="AA">
                                      <p:cBhvr>
                                        <p:cTn id="15" dur="1000" fill="hold"/>
                                        <p:tgtEl>
                                          <p:spTgt spid="4">
                                            <p:txEl>
                                              <p:pRg st="3" end="3"/>
                                            </p:txEl>
                                          </p:spTgt>
                                        </p:tgtEl>
                                        <p:attrNameLst>
                                          <p:attrName>ppt_x</p:attrName>
                                          <p:attrName>ppt_y</p:attrName>
                                        </p:attrNameLst>
                                      </p:cBhvr>
                                      <p:rCtr x="183" y="-244"/>
                                    </p:animMotion>
                                  </p:childTnLst>
                                </p:cTn>
                              </p:par>
                            </p:childTnLst>
                          </p:cTn>
                        </p:par>
                        <p:par>
                          <p:cTn id="16" fill="hold">
                            <p:stCondLst>
                              <p:cond delay="4000"/>
                            </p:stCondLst>
                            <p:childTnLst>
                              <p:par>
                                <p:cTn id="17" presetID="56" presetClass="path" presetSubtype="0" accel="50000" decel="50000" fill="hold" nodeType="afterEffect">
                                  <p:stCondLst>
                                    <p:cond delay="0"/>
                                  </p:stCondLst>
                                  <p:childTnLst>
                                    <p:animMotion origin="layout" path="M -0.4184 0.4662 L -0.05174 -0.02269 " pathEditMode="relative" rAng="0" ptsTypes="AA">
                                      <p:cBhvr>
                                        <p:cTn id="18" dur="1000" fill="hold"/>
                                        <p:tgtEl>
                                          <p:spTgt spid="4">
                                            <p:txEl>
                                              <p:pRg st="4" end="4"/>
                                            </p:txEl>
                                          </p:spTgt>
                                        </p:tgtEl>
                                        <p:attrNameLst>
                                          <p:attrName>ppt_x</p:attrName>
                                          <p:attrName>ppt_y</p:attrName>
                                        </p:attrNameLst>
                                      </p:cBhvr>
                                      <p:rCtr x="183" y="-2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00000"/>
              </a:lnSpc>
            </a:pPr>
            <a:r>
              <a:rPr lang="en-US" sz="2800" dirty="0" smtClean="0">
                <a:solidFill>
                  <a:schemeClr val="accent6">
                    <a:lumMod val="75000"/>
                  </a:schemeClr>
                </a:solidFill>
              </a:rPr>
              <a:t>Microcontrollers and microprocessors</a:t>
            </a:r>
          </a:p>
        </p:txBody>
      </p:sp>
      <p:sp>
        <p:nvSpPr>
          <p:cNvPr id="2" name="Slide Number Placeholder 1"/>
          <p:cNvSpPr>
            <a:spLocks noGrp="1"/>
          </p:cNvSpPr>
          <p:nvPr>
            <p:ph type="sldNum" sz="quarter" idx="10"/>
          </p:nvPr>
        </p:nvSpPr>
        <p:spPr/>
        <p:txBody>
          <a:bodyPr/>
          <a:lstStyle/>
          <a:p>
            <a:pPr>
              <a:defRPr/>
            </a:pPr>
            <a:r>
              <a:rPr lang="en-US" smtClean="0">
                <a:solidFill>
                  <a:srgbClr val="969696"/>
                </a:solidFill>
              </a:rPr>
              <a:t>Page </a:t>
            </a:r>
            <a:fld id="{52FA82AE-F571-4DB8-B1F2-0BD6296CA4F4}" type="slidenum">
              <a:rPr lang="en-US" smtClean="0">
                <a:solidFill>
                  <a:srgbClr val="969696"/>
                </a:solidFill>
              </a:rPr>
              <a:pPr>
                <a:defRPr/>
              </a:pPr>
              <a:t>41</a:t>
            </a:fld>
            <a:endParaRPr lang="en-US" dirty="0">
              <a:solidFill>
                <a:srgbClr val="969696"/>
              </a:solidFill>
            </a:endParaRPr>
          </a:p>
        </p:txBody>
      </p:sp>
      <p:pic>
        <p:nvPicPr>
          <p:cNvPr id="125955" name="Picture 3" descr="http://images.intellitxt.com/ast/adTypes/icon1.png">
            <a:hlinkClick r:id="rId3"/>
          </p:cNvPr>
          <p:cNvPicPr>
            <a:picLocks noChangeAspect="1" noChangeArrowheads="1"/>
          </p:cNvPicPr>
          <p:nvPr/>
        </p:nvPicPr>
        <p:blipFill>
          <a:blip r:embed="rId4" cstate="print"/>
          <a:srcRect/>
          <a:stretch>
            <a:fillRect/>
          </a:stretch>
        </p:blipFill>
        <p:spPr bwMode="auto">
          <a:xfrm>
            <a:off x="8053388" y="-150813"/>
            <a:ext cx="95250" cy="95250"/>
          </a:xfrm>
          <a:prstGeom prst="rect">
            <a:avLst/>
          </a:prstGeom>
          <a:noFill/>
        </p:spPr>
      </p:pic>
      <p:sp>
        <p:nvSpPr>
          <p:cNvPr id="6" name="Rectangle 5"/>
          <p:cNvSpPr/>
          <p:nvPr/>
        </p:nvSpPr>
        <p:spPr>
          <a:xfrm>
            <a:off x="609600" y="1295400"/>
            <a:ext cx="3810000" cy="446276"/>
          </a:xfrm>
          <a:prstGeom prst="rect">
            <a:avLst/>
          </a:prstGeom>
        </p:spPr>
        <p:txBody>
          <a:bodyPr wrap="square">
            <a:spAutoFit/>
          </a:bodyPr>
          <a:lstStyle/>
          <a:p>
            <a:pPr marL="0" lvl="2">
              <a:lnSpc>
                <a:spcPct val="115000"/>
              </a:lnSpc>
              <a:spcAft>
                <a:spcPts val="0"/>
              </a:spcAft>
              <a:buFont typeface="Times New Roman"/>
              <a:buChar char="•"/>
              <a:tabLst>
                <a:tab pos="1371600" algn="l"/>
              </a:tabLst>
            </a:pPr>
            <a:r>
              <a:rPr lang="en-US" sz="2000" b="1" dirty="0" smtClean="0">
                <a:latin typeface="Calibri"/>
                <a:ea typeface="Calibri"/>
                <a:cs typeface="Times New Roman"/>
              </a:rPr>
              <a:t>Flash – NAND &amp; </a:t>
            </a:r>
            <a:r>
              <a:rPr lang="en-US" sz="2000" b="1" dirty="0" smtClean="0">
                <a:latin typeface="Calibri"/>
                <a:ea typeface="Calibri"/>
                <a:cs typeface="Times New Roman"/>
              </a:rPr>
              <a:t>NOR</a:t>
            </a:r>
            <a:endParaRPr lang="en-US" sz="2000" b="1" dirty="0">
              <a:latin typeface="Calibri"/>
              <a:ea typeface="Calibri"/>
              <a:cs typeface="Times New Roman"/>
            </a:endParaRPr>
          </a:p>
        </p:txBody>
      </p:sp>
      <p:sp>
        <p:nvSpPr>
          <p:cNvPr id="125956" name="Rectangle 4"/>
          <p:cNvSpPr>
            <a:spLocks noChangeArrowheads="1"/>
          </p:cNvSpPr>
          <p:nvPr/>
        </p:nvSpPr>
        <p:spPr bwMode="auto">
          <a:xfrm>
            <a:off x="533400" y="1828800"/>
            <a:ext cx="8153400" cy="9233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Arial" charset="0"/>
                <a:cs typeface="Arial" charset="0"/>
              </a:rPr>
              <a:t>A typical flash memory comprises a memory array, which includes a large number of memory cells. Each of the memory cells includes a floating gate field-effect transistor </a:t>
            </a:r>
            <a:r>
              <a:rPr kumimoji="0" lang="en-US" b="0" i="0" u="sng" strike="noStrike" cap="none" normalizeH="0" baseline="0" dirty="0" smtClean="0">
                <a:ln>
                  <a:noFill/>
                </a:ln>
                <a:solidFill>
                  <a:srgbClr val="009900"/>
                </a:solidFill>
                <a:effectLst/>
                <a:latin typeface="Arial" charset="0"/>
                <a:cs typeface="Arial" charset="0"/>
                <a:hlinkClick r:id="rId3"/>
              </a:rPr>
              <a:t>capable</a:t>
            </a:r>
            <a:r>
              <a:rPr kumimoji="0" lang="en-US" b="0" i="0" u="none" strike="noStrike" cap="none" normalizeH="0" baseline="0" dirty="0" smtClean="0">
                <a:ln>
                  <a:noFill/>
                </a:ln>
                <a:solidFill>
                  <a:schemeClr val="tx1"/>
                </a:solidFill>
                <a:effectLst/>
                <a:latin typeface="Arial" charset="0"/>
                <a:cs typeface="Arial" charset="0"/>
                <a:hlinkClick r:id="rId3"/>
              </a:rPr>
              <a:t>  </a:t>
            </a:r>
            <a:r>
              <a:rPr kumimoji="0" lang="en-US" b="0" i="0" u="none" strike="noStrike" cap="none" normalizeH="0" baseline="0" dirty="0" smtClean="0">
                <a:ln>
                  <a:noFill/>
                </a:ln>
                <a:solidFill>
                  <a:schemeClr val="tx1"/>
                </a:solidFill>
                <a:effectLst/>
                <a:latin typeface="Arial" charset="0"/>
                <a:cs typeface="Arial" charset="0"/>
              </a:rPr>
              <a:t> of holding a charge. </a:t>
            </a:r>
          </a:p>
        </p:txBody>
      </p:sp>
      <p:pic>
        <p:nvPicPr>
          <p:cNvPr id="125957" name="Picture 5" descr="http://images.intellitxt.com/ast/adTypes/icon1.png">
            <a:hlinkClick r:id="rId3"/>
          </p:cNvPr>
          <p:cNvPicPr>
            <a:picLocks noChangeAspect="1" noChangeArrowheads="1"/>
          </p:cNvPicPr>
          <p:nvPr/>
        </p:nvPicPr>
        <p:blipFill>
          <a:blip r:embed="rId4" cstate="print"/>
          <a:srcRect/>
          <a:stretch>
            <a:fillRect/>
          </a:stretch>
        </p:blipFill>
        <p:spPr bwMode="auto">
          <a:xfrm>
            <a:off x="17648238" y="-190500"/>
            <a:ext cx="95250" cy="95250"/>
          </a:xfrm>
          <a:prstGeom prst="rect">
            <a:avLst/>
          </a:prstGeom>
          <a:noFill/>
        </p:spPr>
      </p:pic>
      <p:sp>
        <p:nvSpPr>
          <p:cNvPr id="125958" name="Rectangle 6"/>
          <p:cNvSpPr>
            <a:spLocks noChangeArrowheads="1"/>
          </p:cNvSpPr>
          <p:nvPr/>
        </p:nvSpPr>
        <p:spPr bwMode="auto">
          <a:xfrm>
            <a:off x="990600" y="5200709"/>
            <a:ext cx="7391400" cy="95410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cs typeface="Arial" charset="0"/>
              </a:rPr>
              <a:t>The </a:t>
            </a:r>
            <a:r>
              <a:rPr kumimoji="0" lang="en-US" sz="1400" b="1" i="0" u="none" strike="noStrike" cap="none" normalizeH="0" baseline="0" dirty="0" smtClean="0">
                <a:ln>
                  <a:noFill/>
                </a:ln>
                <a:solidFill>
                  <a:schemeClr val="tx1"/>
                </a:solidFill>
                <a:effectLst/>
                <a:latin typeface="Arial" charset="0"/>
                <a:cs typeface="Arial" charset="0"/>
              </a:rPr>
              <a:t>cells</a:t>
            </a:r>
            <a:r>
              <a:rPr kumimoji="0" lang="en-US" sz="1400" b="0" i="0" u="none" strike="noStrike" cap="none" normalizeH="0" baseline="0" dirty="0" smtClean="0">
                <a:ln>
                  <a:noFill/>
                </a:ln>
                <a:solidFill>
                  <a:schemeClr val="tx1"/>
                </a:solidFill>
                <a:effectLst/>
                <a:latin typeface="Arial" charset="0"/>
                <a:cs typeface="Arial" charset="0"/>
              </a:rPr>
              <a:t> are usually grouped into sections called "</a:t>
            </a:r>
            <a:r>
              <a:rPr kumimoji="0" lang="en-US" sz="1400" b="1" i="0" u="none" strike="noStrike" cap="none" normalizeH="0" baseline="0" dirty="0" smtClean="0">
                <a:ln>
                  <a:noFill/>
                </a:ln>
                <a:solidFill>
                  <a:schemeClr val="tx1"/>
                </a:solidFill>
                <a:effectLst/>
                <a:latin typeface="Arial" charset="0"/>
                <a:cs typeface="Arial" charset="0"/>
              </a:rPr>
              <a:t>erase blocks</a:t>
            </a:r>
            <a:r>
              <a:rPr kumimoji="0" lang="en-US" sz="1400" b="0" i="0" u="none" strike="noStrike" cap="none" normalizeH="0" baseline="0" dirty="0" smtClean="0">
                <a:ln>
                  <a:noFill/>
                </a:ln>
                <a:solidFill>
                  <a:schemeClr val="tx1"/>
                </a:solidFill>
                <a:effectLst/>
                <a:latin typeface="Arial" charset="0"/>
                <a:cs typeface="Arial" charset="0"/>
              </a:rPr>
              <a:t>." Each of the cells within an erase block can be electrically programmed in a random basis by charging the floating gate. The charge can be removed from the floating gate by a block erase operation, where all floating gate </a:t>
            </a:r>
            <a:r>
              <a:rPr kumimoji="0" lang="en-US" sz="1400" b="0" i="0" u="sng" strike="noStrike" cap="none" normalizeH="0" baseline="0" dirty="0" smtClean="0">
                <a:ln>
                  <a:noFill/>
                </a:ln>
                <a:solidFill>
                  <a:srgbClr val="009900"/>
                </a:solidFill>
                <a:effectLst/>
                <a:latin typeface="Arial" charset="0"/>
                <a:cs typeface="Arial" charset="0"/>
                <a:hlinkClick r:id="rId3"/>
              </a:rPr>
              <a:t>memory</a:t>
            </a:r>
            <a:r>
              <a:rPr kumimoji="0" lang="en-US" sz="1400" b="0" i="0" u="none" strike="noStrike" cap="none" normalizeH="0" baseline="0" dirty="0" smtClean="0">
                <a:ln>
                  <a:noFill/>
                </a:ln>
                <a:solidFill>
                  <a:schemeClr val="tx1"/>
                </a:solidFill>
                <a:effectLst/>
                <a:latin typeface="Arial" charset="0"/>
                <a:cs typeface="Arial" charset="0"/>
                <a:hlinkClick r:id="rId3"/>
              </a:rPr>
              <a:t>  </a:t>
            </a:r>
            <a:r>
              <a:rPr kumimoji="0" lang="en-US" sz="1400" b="0" i="0" u="none" strike="noStrike" cap="none" normalizeH="0" baseline="0" dirty="0" smtClean="0">
                <a:ln>
                  <a:noFill/>
                </a:ln>
                <a:solidFill>
                  <a:schemeClr val="tx1"/>
                </a:solidFill>
                <a:effectLst/>
                <a:latin typeface="Arial" charset="0"/>
                <a:cs typeface="Arial" charset="0"/>
              </a:rPr>
              <a:t> cells in the erase block are erased in a single operation. </a:t>
            </a:r>
          </a:p>
        </p:txBody>
      </p:sp>
      <p:pic>
        <p:nvPicPr>
          <p:cNvPr id="125959" name="Picture 7" descr="http://images.intellitxt.com/ast/adTypes/icon1.png">
            <a:hlinkClick r:id="rId3"/>
          </p:cNvPr>
          <p:cNvPicPr>
            <a:picLocks noChangeAspect="1" noChangeArrowheads="1"/>
          </p:cNvPicPr>
          <p:nvPr/>
        </p:nvPicPr>
        <p:blipFill>
          <a:blip r:embed="rId4" cstate="print"/>
          <a:srcRect/>
          <a:stretch>
            <a:fillRect/>
          </a:stretch>
        </p:blipFill>
        <p:spPr bwMode="auto">
          <a:xfrm>
            <a:off x="11234738" y="0"/>
            <a:ext cx="95250" cy="95250"/>
          </a:xfrm>
          <a:prstGeom prst="rect">
            <a:avLst/>
          </a:prstGeom>
          <a:noFill/>
        </p:spPr>
      </p:pic>
      <p:pic>
        <p:nvPicPr>
          <p:cNvPr id="125961" name="Picture 9" descr="http://icrontic.com/uploads/2008/09/powered_lines1.png"/>
          <p:cNvPicPr>
            <a:picLocks noChangeAspect="1" noChangeArrowheads="1"/>
          </p:cNvPicPr>
          <p:nvPr/>
        </p:nvPicPr>
        <p:blipFill>
          <a:blip r:embed="rId5" cstate="print"/>
          <a:srcRect/>
          <a:stretch>
            <a:fillRect/>
          </a:stretch>
        </p:blipFill>
        <p:spPr bwMode="auto">
          <a:xfrm>
            <a:off x="2209800" y="2667000"/>
            <a:ext cx="4143375" cy="2085976"/>
          </a:xfrm>
          <a:prstGeom prst="rect">
            <a:avLst/>
          </a:prstGeom>
          <a:noFill/>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00000"/>
              </a:lnSpc>
            </a:pPr>
            <a:r>
              <a:rPr lang="en-US" sz="2800" dirty="0" smtClean="0">
                <a:solidFill>
                  <a:schemeClr val="accent6">
                    <a:lumMod val="75000"/>
                  </a:schemeClr>
                </a:solidFill>
              </a:rPr>
              <a:t>Microcontrollers and microprocessors</a:t>
            </a:r>
          </a:p>
        </p:txBody>
      </p:sp>
      <p:sp>
        <p:nvSpPr>
          <p:cNvPr id="2" name="Slide Number Placeholder 1"/>
          <p:cNvSpPr>
            <a:spLocks noGrp="1"/>
          </p:cNvSpPr>
          <p:nvPr>
            <p:ph type="sldNum" sz="quarter" idx="10"/>
          </p:nvPr>
        </p:nvSpPr>
        <p:spPr/>
        <p:txBody>
          <a:bodyPr/>
          <a:lstStyle/>
          <a:p>
            <a:pPr>
              <a:defRPr/>
            </a:pPr>
            <a:r>
              <a:rPr lang="en-US" smtClean="0">
                <a:solidFill>
                  <a:srgbClr val="969696"/>
                </a:solidFill>
              </a:rPr>
              <a:t>Page </a:t>
            </a:r>
            <a:fld id="{52FA82AE-F571-4DB8-B1F2-0BD6296CA4F4}" type="slidenum">
              <a:rPr lang="en-US" smtClean="0">
                <a:solidFill>
                  <a:srgbClr val="969696"/>
                </a:solidFill>
              </a:rPr>
              <a:pPr>
                <a:defRPr/>
              </a:pPr>
              <a:t>42</a:t>
            </a:fld>
            <a:endParaRPr lang="en-US" dirty="0">
              <a:solidFill>
                <a:srgbClr val="969696"/>
              </a:solidFill>
            </a:endParaRPr>
          </a:p>
        </p:txBody>
      </p:sp>
      <p:sp>
        <p:nvSpPr>
          <p:cNvPr id="4" name="Rectangle 2"/>
          <p:cNvSpPr>
            <a:spLocks noChangeArrowheads="1"/>
          </p:cNvSpPr>
          <p:nvPr/>
        </p:nvSpPr>
        <p:spPr bwMode="auto">
          <a:xfrm>
            <a:off x="228600" y="2286000"/>
            <a:ext cx="8610600" cy="39703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Arial" charset="0"/>
                <a:cs typeface="Arial" charset="0"/>
              </a:rPr>
              <a:t>NOR vs. NAND Architectures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Arial" charset="0"/>
                <a:cs typeface="Arial" charset="0"/>
              </a:rPr>
              <a:t>The memory cells of both an EEPROM (electrically erasable programmable read-only memory) memory array and a flash memory array are typically arranged into either a "NOR" or "NAND" </a:t>
            </a:r>
            <a:r>
              <a:rPr kumimoji="0" lang="en-US" b="0" i="0" u="sng" strike="noStrike" cap="none" normalizeH="0" baseline="0" dirty="0" smtClean="0">
                <a:ln>
                  <a:noFill/>
                </a:ln>
                <a:solidFill>
                  <a:srgbClr val="009900"/>
                </a:solidFill>
                <a:effectLst/>
                <a:latin typeface="Arial" charset="0"/>
                <a:cs typeface="Arial" charset="0"/>
                <a:hlinkClick r:id="rId3"/>
              </a:rPr>
              <a:t>architecture</a:t>
            </a:r>
            <a:r>
              <a:rPr kumimoji="0" lang="en-US" b="0" i="0" u="none" strike="noStrike" cap="none" normalizeH="0" baseline="0" dirty="0" smtClean="0">
                <a:ln>
                  <a:noFill/>
                </a:ln>
                <a:solidFill>
                  <a:schemeClr val="tx1"/>
                </a:solidFill>
                <a:effectLst/>
                <a:latin typeface="Arial" charset="0"/>
                <a:cs typeface="Arial" charset="0"/>
                <a:hlinkClick r:id="rId3"/>
              </a:rPr>
              <a:t>  </a:t>
            </a:r>
            <a:r>
              <a:rPr kumimoji="0" lang="en-US" b="0" i="0" u="none" strike="noStrike" cap="none" normalizeH="0" baseline="0" dirty="0" smtClean="0">
                <a:ln>
                  <a:noFill/>
                </a:ln>
                <a:solidFill>
                  <a:schemeClr val="tx1"/>
                </a:solidFill>
                <a:effectLst/>
                <a:latin typeface="Arial" charset="0"/>
                <a:cs typeface="Arial"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b="1" i="0" u="none" strike="noStrike" cap="none" normalizeH="0" baseline="0" dirty="0" smtClean="0">
                <a:ln>
                  <a:noFill/>
                </a:ln>
                <a:solidFill>
                  <a:schemeClr val="tx1"/>
                </a:solidFill>
                <a:effectLst/>
                <a:latin typeface="Arial" charset="0"/>
                <a:cs typeface="Arial" charset="0"/>
              </a:rPr>
              <a:t>NOR architecture</a:t>
            </a:r>
            <a:r>
              <a:rPr kumimoji="0" lang="en-US" b="0" i="0" u="none" strike="noStrike" cap="none" normalizeH="0" baseline="0" dirty="0" smtClean="0">
                <a:ln>
                  <a:noFill/>
                </a:ln>
                <a:solidFill>
                  <a:schemeClr val="tx1"/>
                </a:solidFill>
                <a:effectLst/>
                <a:latin typeface="Arial" charset="0"/>
                <a:cs typeface="Arial" charset="0"/>
              </a:rPr>
              <a:t> -- each cell directly coupled to a bit line, allows true random access.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b="1" i="0" u="none" strike="noStrike" cap="none" normalizeH="0" baseline="0" dirty="0" smtClean="0">
                <a:ln>
                  <a:noFill/>
                </a:ln>
                <a:solidFill>
                  <a:schemeClr val="tx1"/>
                </a:solidFill>
                <a:effectLst/>
                <a:latin typeface="Arial" charset="0"/>
                <a:cs typeface="Arial" charset="0"/>
              </a:rPr>
              <a:t>NAND architecture</a:t>
            </a:r>
            <a:r>
              <a:rPr kumimoji="0" lang="en-US" b="0" i="0" u="none" strike="noStrike" cap="none" normalizeH="0" baseline="0" dirty="0" smtClean="0">
                <a:ln>
                  <a:noFill/>
                </a:ln>
                <a:solidFill>
                  <a:schemeClr val="tx1"/>
                </a:solidFill>
                <a:effectLst/>
                <a:latin typeface="Arial" charset="0"/>
                <a:cs typeface="Arial" charset="0"/>
              </a:rPr>
              <a:t> -- cells coupled into "strings" of cells, such that each cell is coupled indirectly to a bit line and requires activating the other cells of the string for access.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Arial" charset="0"/>
                <a:cs typeface="Arial" charset="0"/>
              </a:rPr>
              <a:t>Flash memory is a type of EEPROM, but the term EEPROM usually refers to </a:t>
            </a:r>
            <a:r>
              <a:rPr kumimoji="0" lang="en-US" b="0" i="1" u="none" strike="noStrike" cap="none" normalizeH="0" baseline="0" dirty="0" smtClean="0">
                <a:ln>
                  <a:noFill/>
                </a:ln>
                <a:solidFill>
                  <a:schemeClr val="tx1"/>
                </a:solidFill>
                <a:effectLst/>
                <a:latin typeface="Arial" charset="0"/>
                <a:cs typeface="Arial" charset="0"/>
              </a:rPr>
              <a:t>non-flash</a:t>
            </a:r>
            <a:r>
              <a:rPr kumimoji="0" lang="en-US" b="0" i="0" u="none" strike="noStrike" cap="none" normalizeH="0" baseline="0" dirty="0" smtClean="0">
                <a:ln>
                  <a:noFill/>
                </a:ln>
                <a:solidFill>
                  <a:schemeClr val="tx1"/>
                </a:solidFill>
                <a:effectLst/>
                <a:latin typeface="Arial" charset="0"/>
                <a:cs typeface="Arial" charset="0"/>
              </a:rPr>
              <a:t> EEPROM, where data can be erased in small units, usually bytes. Most solid-state drives, USB flash, and memory cards use NAND flash. Erasing, usually a slow process, is much faster in flash than non-flash EEPROM, because of the large block sizes used in flash. </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00000"/>
              </a:lnSpc>
            </a:pPr>
            <a:r>
              <a:rPr lang="en-US" sz="2800" dirty="0" smtClean="0">
                <a:solidFill>
                  <a:schemeClr val="accent6">
                    <a:lumMod val="75000"/>
                  </a:schemeClr>
                </a:solidFill>
              </a:rPr>
              <a:t>Microcontrollers and microprocessors</a:t>
            </a:r>
          </a:p>
        </p:txBody>
      </p:sp>
      <p:sp>
        <p:nvSpPr>
          <p:cNvPr id="2" name="Slide Number Placeholder 1"/>
          <p:cNvSpPr>
            <a:spLocks noGrp="1"/>
          </p:cNvSpPr>
          <p:nvPr>
            <p:ph type="sldNum" sz="quarter" idx="10"/>
          </p:nvPr>
        </p:nvSpPr>
        <p:spPr/>
        <p:txBody>
          <a:bodyPr/>
          <a:lstStyle/>
          <a:p>
            <a:pPr>
              <a:defRPr/>
            </a:pPr>
            <a:r>
              <a:rPr lang="en-US" smtClean="0">
                <a:solidFill>
                  <a:srgbClr val="969696"/>
                </a:solidFill>
              </a:rPr>
              <a:t>Page </a:t>
            </a:r>
            <a:fld id="{52FA82AE-F571-4DB8-B1F2-0BD6296CA4F4}" type="slidenum">
              <a:rPr lang="en-US" smtClean="0">
                <a:solidFill>
                  <a:srgbClr val="969696"/>
                </a:solidFill>
              </a:rPr>
              <a:pPr>
                <a:defRPr/>
              </a:pPr>
              <a:t>43</a:t>
            </a:fld>
            <a:endParaRPr lang="en-US" dirty="0">
              <a:solidFill>
                <a:srgbClr val="969696"/>
              </a:solidFill>
            </a:endParaRPr>
          </a:p>
        </p:txBody>
      </p:sp>
      <p:sp>
        <p:nvSpPr>
          <p:cNvPr id="26625" name="Rectangle 1"/>
          <p:cNvSpPr>
            <a:spLocks noChangeArrowheads="1"/>
          </p:cNvSpPr>
          <p:nvPr/>
        </p:nvSpPr>
        <p:spPr bwMode="auto">
          <a:xfrm>
            <a:off x="0" y="990600"/>
            <a:ext cx="8861978" cy="3773341"/>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742950" lvl="1" indent="-285750">
              <a:lnSpc>
                <a:spcPct val="115000"/>
              </a:lnSpc>
              <a:spcAft>
                <a:spcPts val="0"/>
              </a:spcAft>
              <a:buFont typeface="Times New Roman"/>
              <a:buChar char="•"/>
              <a:tabLst>
                <a:tab pos="914400" algn="l"/>
              </a:tabLst>
            </a:pPr>
            <a:r>
              <a:rPr lang="en-US" b="1" i="1" dirty="0" smtClean="0">
                <a:solidFill>
                  <a:schemeClr val="accent6">
                    <a:lumMod val="75000"/>
                  </a:schemeClr>
                </a:solidFill>
                <a:latin typeface="Calibri"/>
                <a:ea typeface="Calibri"/>
                <a:cs typeface="Times New Roman"/>
              </a:rPr>
              <a:t>Typical </a:t>
            </a:r>
            <a:r>
              <a:rPr lang="en-US" b="1" i="1" dirty="0" smtClean="0">
                <a:solidFill>
                  <a:schemeClr val="accent6">
                    <a:lumMod val="75000"/>
                  </a:schemeClr>
                </a:solidFill>
                <a:latin typeface="Calibri"/>
                <a:ea typeface="Calibri"/>
                <a:cs typeface="Times New Roman"/>
              </a:rPr>
              <a:t>operating circuits.</a:t>
            </a:r>
            <a:endParaRPr lang="en-US" dirty="0" smtClean="0">
              <a:solidFill>
                <a:schemeClr val="accent6">
                  <a:lumMod val="75000"/>
                </a:schemeClr>
              </a:solidFill>
              <a:latin typeface="Calibri"/>
              <a:ea typeface="Calibri"/>
              <a:cs typeface="Times New Roman"/>
            </a:endParaRPr>
          </a:p>
          <a:p>
            <a:pPr marL="1143000" lvl="2" indent="-228600">
              <a:lnSpc>
                <a:spcPct val="115000"/>
              </a:lnSpc>
              <a:spcAft>
                <a:spcPts val="0"/>
              </a:spcAft>
              <a:buFont typeface="Times New Roman"/>
              <a:buChar char="•"/>
              <a:tabLst>
                <a:tab pos="1371600" algn="l"/>
              </a:tabLst>
            </a:pPr>
            <a:r>
              <a:rPr lang="en-US" dirty="0" smtClean="0">
                <a:latin typeface="Calibri"/>
                <a:ea typeface="Calibri"/>
                <a:cs typeface="Times New Roman"/>
              </a:rPr>
              <a:t>Power supply domains.</a:t>
            </a:r>
            <a:endParaRPr lang="en-US" sz="2800" dirty="0" smtClean="0">
              <a:latin typeface="Calibri"/>
              <a:ea typeface="Calibri"/>
              <a:cs typeface="Times New Roman"/>
            </a:endParaRPr>
          </a:p>
          <a:p>
            <a:pPr marL="1143000" lvl="2" indent="-228600">
              <a:lnSpc>
                <a:spcPct val="115000"/>
              </a:lnSpc>
              <a:spcAft>
                <a:spcPts val="0"/>
              </a:spcAft>
              <a:buFont typeface="Times New Roman"/>
              <a:buChar char="•"/>
              <a:tabLst>
                <a:tab pos="1371600" algn="l"/>
              </a:tabLst>
            </a:pPr>
            <a:r>
              <a:rPr lang="en-US" dirty="0" smtClean="0">
                <a:latin typeface="Calibri"/>
                <a:ea typeface="Calibri"/>
                <a:cs typeface="Times New Roman"/>
              </a:rPr>
              <a:t>Clock sources - Oscillators</a:t>
            </a:r>
            <a:r>
              <a:rPr lang="en-US" dirty="0" smtClean="0">
                <a:latin typeface="Calibri"/>
                <a:ea typeface="Calibri"/>
                <a:cs typeface="Times New Roman"/>
              </a:rPr>
              <a:t>, frequency </a:t>
            </a:r>
            <a:r>
              <a:rPr lang="en-US" dirty="0" smtClean="0">
                <a:latin typeface="Calibri"/>
                <a:ea typeface="Calibri"/>
                <a:cs typeface="Times New Roman"/>
              </a:rPr>
              <a:t>domains, PLLs and all that jazz</a:t>
            </a:r>
            <a:r>
              <a:rPr lang="en-US" dirty="0" smtClean="0">
                <a:latin typeface="Calibri"/>
                <a:ea typeface="Calibri"/>
                <a:cs typeface="Times New Roman"/>
                <a:sym typeface="Wingdings" pitchFamily="2" charset="2"/>
              </a:rPr>
              <a:t></a:t>
            </a:r>
          </a:p>
          <a:p>
            <a:pPr marL="1143000" lvl="2" indent="-228600">
              <a:lnSpc>
                <a:spcPct val="115000"/>
              </a:lnSpc>
              <a:spcAft>
                <a:spcPts val="0"/>
              </a:spcAft>
              <a:tabLst>
                <a:tab pos="1371600" algn="l"/>
              </a:tabLst>
            </a:pPr>
            <a:r>
              <a:rPr lang="en-US" dirty="0" smtClean="0">
                <a:latin typeface="Calibri"/>
                <a:ea typeface="Calibri"/>
                <a:cs typeface="Times New Roman"/>
              </a:rPr>
              <a:t>Clock Sources</a:t>
            </a:r>
          </a:p>
          <a:p>
            <a:pPr marL="1143000" lvl="2" indent="-228600">
              <a:lnSpc>
                <a:spcPct val="115000"/>
              </a:lnSpc>
              <a:spcAft>
                <a:spcPts val="0"/>
              </a:spcAft>
              <a:tabLst>
                <a:tab pos="1371600" algn="l"/>
              </a:tabLst>
            </a:pPr>
            <a:r>
              <a:rPr lang="en-US" dirty="0" smtClean="0">
                <a:latin typeface="Calibri"/>
                <a:ea typeface="Calibri"/>
                <a:cs typeface="Times New Roman"/>
              </a:rPr>
              <a:t>The STM32 Reference Manual (RM0090) states that there are five clocks available: </a:t>
            </a:r>
          </a:p>
          <a:p>
            <a:pPr marL="1143000" lvl="2" indent="-228600">
              <a:lnSpc>
                <a:spcPct val="115000"/>
              </a:lnSpc>
              <a:spcAft>
                <a:spcPts val="0"/>
              </a:spcAft>
              <a:tabLst>
                <a:tab pos="1371600" algn="l"/>
              </a:tabLst>
            </a:pPr>
            <a:r>
              <a:rPr lang="en-US" dirty="0" smtClean="0">
                <a:latin typeface="Calibri"/>
                <a:ea typeface="Calibri"/>
                <a:cs typeface="Times New Roman"/>
              </a:rPr>
              <a:t>High Speed Internal (HSI) oscillator</a:t>
            </a:r>
          </a:p>
          <a:p>
            <a:pPr marL="1143000" lvl="2" indent="-228600">
              <a:lnSpc>
                <a:spcPct val="115000"/>
              </a:lnSpc>
              <a:spcAft>
                <a:spcPts val="0"/>
              </a:spcAft>
              <a:tabLst>
                <a:tab pos="1371600" algn="l"/>
              </a:tabLst>
            </a:pPr>
            <a:r>
              <a:rPr lang="en-US" dirty="0" smtClean="0">
                <a:latin typeface="Calibri"/>
                <a:ea typeface="Calibri"/>
                <a:cs typeface="Times New Roman"/>
              </a:rPr>
              <a:t>High Speed External (HSE) oscillator</a:t>
            </a:r>
          </a:p>
          <a:p>
            <a:pPr marL="1143000" lvl="2" indent="-228600">
              <a:lnSpc>
                <a:spcPct val="115000"/>
              </a:lnSpc>
              <a:spcAft>
                <a:spcPts val="0"/>
              </a:spcAft>
              <a:tabLst>
                <a:tab pos="1371600" algn="l"/>
              </a:tabLst>
            </a:pPr>
            <a:r>
              <a:rPr lang="en-US" dirty="0" smtClean="0">
                <a:latin typeface="Calibri"/>
                <a:ea typeface="Calibri"/>
                <a:cs typeface="Times New Roman"/>
              </a:rPr>
              <a:t>Phase Locked Loop (PLL)</a:t>
            </a:r>
          </a:p>
          <a:p>
            <a:pPr marL="1143000" lvl="2" indent="-228600">
              <a:lnSpc>
                <a:spcPct val="115000"/>
              </a:lnSpc>
              <a:spcAft>
                <a:spcPts val="0"/>
              </a:spcAft>
              <a:tabLst>
                <a:tab pos="1371600" algn="l"/>
              </a:tabLst>
            </a:pPr>
            <a:r>
              <a:rPr lang="en-US" dirty="0" smtClean="0">
                <a:latin typeface="Calibri"/>
                <a:ea typeface="Calibri"/>
                <a:cs typeface="Times New Roman"/>
              </a:rPr>
              <a:t>Low Speed Internal (LSI) clock</a:t>
            </a:r>
          </a:p>
          <a:p>
            <a:pPr marL="1143000" lvl="2" indent="-228600">
              <a:lnSpc>
                <a:spcPct val="115000"/>
              </a:lnSpc>
              <a:spcAft>
                <a:spcPts val="0"/>
              </a:spcAft>
              <a:tabLst>
                <a:tab pos="1371600" algn="l"/>
              </a:tabLst>
            </a:pPr>
            <a:r>
              <a:rPr lang="en-US" dirty="0" smtClean="0">
                <a:latin typeface="Calibri"/>
                <a:ea typeface="Calibri"/>
                <a:cs typeface="Times New Roman"/>
              </a:rPr>
              <a:t>Low Speed External (LSE) clock</a:t>
            </a:r>
          </a:p>
          <a:p>
            <a:pPr marL="1143000" lvl="2" indent="-228600">
              <a:lnSpc>
                <a:spcPct val="115000"/>
              </a:lnSpc>
              <a:spcAft>
                <a:spcPts val="0"/>
              </a:spcAft>
              <a:buFont typeface="Times New Roman"/>
              <a:buChar char="•"/>
              <a:tabLst>
                <a:tab pos="1371600" algn="l"/>
              </a:tabLst>
            </a:pPr>
            <a:endParaRPr lang="en-US" sz="2800" dirty="0">
              <a:latin typeface="Calibri"/>
              <a:ea typeface="Calibri"/>
              <a:cs typeface="Times New Roman"/>
            </a:endParaRPr>
          </a:p>
        </p:txBody>
      </p:sp>
      <p:sp>
        <p:nvSpPr>
          <p:cNvPr id="5" name="Rectangle 4"/>
          <p:cNvSpPr/>
          <p:nvPr/>
        </p:nvSpPr>
        <p:spPr>
          <a:xfrm>
            <a:off x="609600" y="6019800"/>
            <a:ext cx="7239000" cy="215444"/>
          </a:xfrm>
          <a:prstGeom prst="rect">
            <a:avLst/>
          </a:prstGeom>
        </p:spPr>
        <p:txBody>
          <a:bodyPr wrap="square">
            <a:spAutoFit/>
          </a:bodyPr>
          <a:lstStyle/>
          <a:p>
            <a:r>
              <a:rPr lang="en-US" sz="800" dirty="0" smtClean="0"/>
              <a:t>http://blog.mark-stevens.co.uk/2013/03/stm32f4-clocks/</a:t>
            </a:r>
            <a:endParaRPr lang="en-US" sz="800"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00000"/>
              </a:lnSpc>
            </a:pPr>
            <a:r>
              <a:rPr lang="en-US" sz="2800" dirty="0" smtClean="0">
                <a:solidFill>
                  <a:schemeClr val="accent6">
                    <a:lumMod val="75000"/>
                  </a:schemeClr>
                </a:solidFill>
              </a:rPr>
              <a:t>Microcontrollers and microprocessors</a:t>
            </a:r>
          </a:p>
        </p:txBody>
      </p:sp>
      <p:sp>
        <p:nvSpPr>
          <p:cNvPr id="2" name="Slide Number Placeholder 1"/>
          <p:cNvSpPr>
            <a:spLocks noGrp="1"/>
          </p:cNvSpPr>
          <p:nvPr>
            <p:ph type="sldNum" sz="quarter" idx="10"/>
          </p:nvPr>
        </p:nvSpPr>
        <p:spPr/>
        <p:txBody>
          <a:bodyPr/>
          <a:lstStyle/>
          <a:p>
            <a:pPr>
              <a:defRPr/>
            </a:pPr>
            <a:r>
              <a:rPr lang="en-US" smtClean="0">
                <a:solidFill>
                  <a:srgbClr val="969696"/>
                </a:solidFill>
              </a:rPr>
              <a:t>Page </a:t>
            </a:r>
            <a:fld id="{52FA82AE-F571-4DB8-B1F2-0BD6296CA4F4}" type="slidenum">
              <a:rPr lang="en-US" smtClean="0">
                <a:solidFill>
                  <a:srgbClr val="969696"/>
                </a:solidFill>
              </a:rPr>
              <a:pPr>
                <a:defRPr/>
              </a:pPr>
              <a:t>44</a:t>
            </a:fld>
            <a:endParaRPr lang="en-US" dirty="0">
              <a:solidFill>
                <a:srgbClr val="969696"/>
              </a:solidFill>
            </a:endParaRPr>
          </a:p>
        </p:txBody>
      </p:sp>
      <p:sp>
        <p:nvSpPr>
          <p:cNvPr id="26625" name="Rectangle 1"/>
          <p:cNvSpPr>
            <a:spLocks noChangeArrowheads="1"/>
          </p:cNvSpPr>
          <p:nvPr/>
        </p:nvSpPr>
        <p:spPr bwMode="auto">
          <a:xfrm>
            <a:off x="609601" y="1643087"/>
            <a:ext cx="7848600" cy="363484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1143000" lvl="2" indent="-228600" algn="just">
              <a:lnSpc>
                <a:spcPct val="115000"/>
              </a:lnSpc>
              <a:spcAft>
                <a:spcPts val="0"/>
              </a:spcAft>
              <a:buFont typeface="Times New Roman"/>
              <a:buChar char="•"/>
              <a:tabLst>
                <a:tab pos="1371600" algn="l"/>
              </a:tabLst>
            </a:pPr>
            <a:r>
              <a:rPr lang="en-US" dirty="0" smtClean="0">
                <a:latin typeface="Calibri"/>
                <a:ea typeface="Calibri"/>
                <a:cs typeface="Times New Roman"/>
              </a:rPr>
              <a:t>Clock sources - Oscillators</a:t>
            </a:r>
            <a:r>
              <a:rPr lang="en-US" dirty="0" smtClean="0">
                <a:latin typeface="Calibri"/>
                <a:ea typeface="Calibri"/>
                <a:cs typeface="Times New Roman"/>
              </a:rPr>
              <a:t>, frequency </a:t>
            </a:r>
            <a:r>
              <a:rPr lang="en-US" dirty="0" smtClean="0">
                <a:latin typeface="Calibri"/>
                <a:ea typeface="Calibri"/>
                <a:cs typeface="Times New Roman"/>
              </a:rPr>
              <a:t>domains, PLLs and all that jazz</a:t>
            </a:r>
            <a:r>
              <a:rPr lang="en-US" dirty="0" smtClean="0">
                <a:latin typeface="Calibri"/>
                <a:ea typeface="Calibri"/>
                <a:cs typeface="Times New Roman"/>
                <a:sym typeface="Wingdings" pitchFamily="2" charset="2"/>
              </a:rPr>
              <a:t></a:t>
            </a:r>
          </a:p>
          <a:p>
            <a:pPr algn="just"/>
            <a:r>
              <a:rPr lang="en-US" sz="1400" dirty="0" smtClean="0"/>
              <a:t>	The </a:t>
            </a:r>
            <a:r>
              <a:rPr lang="en-US" sz="1400" dirty="0" smtClean="0"/>
              <a:t>first three clocks are used to drive the system clock for the microcontroller. The final two are low speed clocks and are primarily used to drive the watchdogs. </a:t>
            </a:r>
          </a:p>
          <a:p>
            <a:pPr algn="just"/>
            <a:r>
              <a:rPr lang="en-US" sz="1000" b="1" dirty="0" smtClean="0"/>
              <a:t>HSI</a:t>
            </a:r>
          </a:p>
          <a:p>
            <a:pPr algn="just"/>
            <a:r>
              <a:rPr lang="en-US" sz="1000" dirty="0" smtClean="0"/>
              <a:t>After reset, the STM32 enables the HSI oscillator. This has a relatively low accuracy, only 1%, but is suitable for most applications. Using the HSI oscillator eliminates the need for an external clock in the final circuit design. On the STM32F4, the HSI oscillator has a clock speed of 16 </a:t>
            </a:r>
            <a:r>
              <a:rPr lang="en-US" sz="1000" dirty="0" err="1" smtClean="0"/>
              <a:t>MHz.</a:t>
            </a:r>
            <a:endParaRPr lang="en-US" sz="1000" dirty="0" smtClean="0"/>
          </a:p>
          <a:p>
            <a:pPr algn="just"/>
            <a:r>
              <a:rPr lang="en-US" sz="1000" b="1" dirty="0" smtClean="0"/>
              <a:t>HSE</a:t>
            </a:r>
          </a:p>
          <a:p>
            <a:pPr algn="just"/>
            <a:r>
              <a:rPr lang="en-US" sz="1000" dirty="0" smtClean="0"/>
              <a:t>The STM32 can operate using an external clock circuit. It is possible to design an external clock to run with a greater accuracy than the internal HSI clock enabling finer control of the operating parameters of the final circuit. The exact specification of the external clock frequency varies but is typically 4-16 </a:t>
            </a:r>
            <a:r>
              <a:rPr lang="en-US" sz="1000" dirty="0" err="1" smtClean="0"/>
              <a:t>MHz.</a:t>
            </a:r>
            <a:r>
              <a:rPr lang="en-US" sz="1000" dirty="0" smtClean="0"/>
              <a:t> </a:t>
            </a:r>
          </a:p>
          <a:p>
            <a:pPr algn="just"/>
            <a:r>
              <a:rPr lang="en-US" sz="1000" dirty="0" smtClean="0"/>
              <a:t>The STM32F4 Discovery Board has a built in external oscillator circuit fitted with a 8 MHz crystal. </a:t>
            </a:r>
          </a:p>
          <a:p>
            <a:pPr algn="just"/>
            <a:r>
              <a:rPr lang="en-US" sz="1000" b="1" dirty="0" smtClean="0"/>
              <a:t>PLL</a:t>
            </a:r>
          </a:p>
          <a:p>
            <a:pPr algn="just"/>
            <a:r>
              <a:rPr lang="en-US" sz="1000" dirty="0" smtClean="0"/>
              <a:t>The PLL is used to multiply it’s input clock source by a factor varying between 2 to 16. The input of the PLL is one of HSI, HSE or HSE/2. </a:t>
            </a:r>
          </a:p>
          <a:p>
            <a:pPr algn="just"/>
            <a:r>
              <a:rPr lang="en-US" sz="1000" dirty="0" smtClean="0"/>
              <a:t>It is important to note that the configuration of the PLL cannot be changed once it has been enabled. </a:t>
            </a:r>
          </a:p>
          <a:p>
            <a:pPr algn="just"/>
            <a:r>
              <a:rPr lang="en-US" sz="1000" b="1" dirty="0" smtClean="0"/>
              <a:t>LSI</a:t>
            </a:r>
          </a:p>
          <a:p>
            <a:pPr algn="just"/>
            <a:r>
              <a:rPr lang="en-US" sz="1000" dirty="0" smtClean="0"/>
              <a:t>The LSI is a low power clock used for the watchdog timers. </a:t>
            </a:r>
          </a:p>
          <a:p>
            <a:pPr algn="just"/>
            <a:r>
              <a:rPr lang="en-US" sz="1000" b="1" dirty="0" smtClean="0"/>
              <a:t>LSE</a:t>
            </a:r>
          </a:p>
          <a:p>
            <a:pPr algn="just"/>
            <a:r>
              <a:rPr lang="en-US" sz="1000" dirty="0" smtClean="0"/>
              <a:t>The LSE is powered by an external 32.768 KHz clock. This provides a method of providing a low speed accurate clock for the real time clock. </a:t>
            </a:r>
          </a:p>
          <a:p>
            <a:pPr marL="1143000" lvl="2" indent="-228600" algn="just">
              <a:lnSpc>
                <a:spcPct val="115000"/>
              </a:lnSpc>
              <a:spcAft>
                <a:spcPts val="0"/>
              </a:spcAft>
              <a:buFont typeface="Times New Roman"/>
              <a:buChar char="•"/>
              <a:tabLst>
                <a:tab pos="1371600" algn="l"/>
              </a:tabLst>
            </a:pPr>
            <a:endParaRPr lang="en-US" sz="1000" dirty="0">
              <a:latin typeface="Calibri"/>
              <a:ea typeface="Calibri"/>
              <a:cs typeface="Times New Roman"/>
            </a:endParaRPr>
          </a:p>
        </p:txBody>
      </p:sp>
      <p:sp>
        <p:nvSpPr>
          <p:cNvPr id="5" name="Rectangle 4"/>
          <p:cNvSpPr/>
          <p:nvPr/>
        </p:nvSpPr>
        <p:spPr>
          <a:xfrm>
            <a:off x="609600" y="6019800"/>
            <a:ext cx="7239000" cy="215444"/>
          </a:xfrm>
          <a:prstGeom prst="rect">
            <a:avLst/>
          </a:prstGeom>
        </p:spPr>
        <p:txBody>
          <a:bodyPr wrap="square">
            <a:spAutoFit/>
          </a:bodyPr>
          <a:lstStyle/>
          <a:p>
            <a:r>
              <a:rPr lang="en-US" sz="800" dirty="0" smtClean="0"/>
              <a:t>http://blog.mark-stevens.co.uk/2013/03/stm32f4-clocks/</a:t>
            </a:r>
            <a:endParaRPr lang="en-US" sz="800"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00000"/>
              </a:lnSpc>
            </a:pPr>
            <a:r>
              <a:rPr lang="en-US" sz="2800" dirty="0" smtClean="0">
                <a:solidFill>
                  <a:schemeClr val="accent6">
                    <a:lumMod val="75000"/>
                  </a:schemeClr>
                </a:solidFill>
              </a:rPr>
              <a:t>Interfaces &amp; Peripheral devices </a:t>
            </a:r>
          </a:p>
        </p:txBody>
      </p:sp>
      <p:sp>
        <p:nvSpPr>
          <p:cNvPr id="2" name="Slide Number Placeholder 1"/>
          <p:cNvSpPr>
            <a:spLocks noGrp="1"/>
          </p:cNvSpPr>
          <p:nvPr>
            <p:ph type="sldNum" sz="quarter" idx="10"/>
          </p:nvPr>
        </p:nvSpPr>
        <p:spPr/>
        <p:txBody>
          <a:bodyPr/>
          <a:lstStyle/>
          <a:p>
            <a:pPr>
              <a:defRPr/>
            </a:pPr>
            <a:r>
              <a:rPr lang="en-US" smtClean="0">
                <a:solidFill>
                  <a:srgbClr val="969696"/>
                </a:solidFill>
              </a:rPr>
              <a:t>Page </a:t>
            </a:r>
            <a:fld id="{52FA82AE-F571-4DB8-B1F2-0BD6296CA4F4}" type="slidenum">
              <a:rPr lang="en-US" smtClean="0">
                <a:solidFill>
                  <a:srgbClr val="969696"/>
                </a:solidFill>
              </a:rPr>
              <a:pPr>
                <a:defRPr/>
              </a:pPr>
              <a:t>45</a:t>
            </a:fld>
            <a:endParaRPr lang="en-US" dirty="0">
              <a:solidFill>
                <a:srgbClr val="969696"/>
              </a:solidFill>
            </a:endParaRPr>
          </a:p>
        </p:txBody>
      </p:sp>
      <p:sp>
        <p:nvSpPr>
          <p:cNvPr id="26625" name="Rectangle 1"/>
          <p:cNvSpPr>
            <a:spLocks noChangeArrowheads="1"/>
          </p:cNvSpPr>
          <p:nvPr/>
        </p:nvSpPr>
        <p:spPr bwMode="auto">
          <a:xfrm>
            <a:off x="228600" y="715090"/>
            <a:ext cx="8382000" cy="59431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742950" lvl="1" indent="-285750">
              <a:lnSpc>
                <a:spcPct val="115000"/>
              </a:lnSpc>
              <a:spcAft>
                <a:spcPts val="0"/>
              </a:spcAft>
              <a:buFont typeface="Times New Roman"/>
              <a:buChar char="•"/>
              <a:tabLst>
                <a:tab pos="914400" algn="l"/>
              </a:tabLst>
            </a:pPr>
            <a:r>
              <a:rPr lang="en-US" b="1" i="1" dirty="0" smtClean="0">
                <a:solidFill>
                  <a:schemeClr val="accent6">
                    <a:lumMod val="75000"/>
                  </a:schemeClr>
                </a:solidFill>
                <a:latin typeface="Calibri"/>
                <a:ea typeface="Calibri"/>
                <a:cs typeface="Times New Roman"/>
              </a:rPr>
              <a:t>Interfaces</a:t>
            </a:r>
            <a:endParaRPr lang="en-US" dirty="0" smtClean="0">
              <a:solidFill>
                <a:schemeClr val="accent6">
                  <a:lumMod val="75000"/>
                </a:schemeClr>
              </a:solidFill>
              <a:latin typeface="Calibri"/>
              <a:ea typeface="Calibri"/>
              <a:cs typeface="Times New Roman"/>
            </a:endParaRPr>
          </a:p>
          <a:p>
            <a:pPr marL="1143000" lvl="2" indent="-228600">
              <a:lnSpc>
                <a:spcPct val="115000"/>
              </a:lnSpc>
              <a:spcAft>
                <a:spcPts val="0"/>
              </a:spcAft>
              <a:buFont typeface="Times New Roman"/>
              <a:buChar char="•"/>
              <a:tabLst>
                <a:tab pos="1371600" algn="l"/>
              </a:tabLst>
            </a:pPr>
            <a:r>
              <a:rPr lang="en-US" dirty="0" smtClean="0">
                <a:latin typeface="Calibri"/>
                <a:ea typeface="Calibri"/>
                <a:cs typeface="Times New Roman"/>
              </a:rPr>
              <a:t>Serial asynchronous - UART (TTL&amp;RS232,RS485</a:t>
            </a:r>
            <a:r>
              <a:rPr lang="en-US" dirty="0" smtClean="0">
                <a:latin typeface="Calibri"/>
                <a:ea typeface="Calibri"/>
                <a:cs typeface="Times New Roman"/>
              </a:rPr>
              <a:t>)</a:t>
            </a:r>
          </a:p>
          <a:p>
            <a:r>
              <a:rPr lang="en-US" sz="800" b="1" dirty="0" smtClean="0"/>
              <a:t>What is Serial?</a:t>
            </a:r>
          </a:p>
          <a:p>
            <a:r>
              <a:rPr lang="en-US" sz="800" dirty="0" smtClean="0"/>
              <a:t>The concept of serial communication is simple. The serial port sends and receives bytes of information one bit at a time. This is slower than parallel communication, which allows the transmission of an entire byte at once; however, it is simpler and can be used over longer distances. For example, the IEEE 488 specifications for parallel communication state that the cabling between equipment can be no more than 20 meters total, with no more than 2 meters between any two devices; serial can extend as much as 1200 meters.</a:t>
            </a:r>
            <a:br>
              <a:rPr lang="en-US" sz="800" dirty="0" smtClean="0"/>
            </a:br>
            <a:r>
              <a:rPr lang="en-US" sz="800" dirty="0" smtClean="0"/>
              <a:t/>
            </a:r>
            <a:br>
              <a:rPr lang="en-US" sz="800" dirty="0" smtClean="0"/>
            </a:br>
            <a:r>
              <a:rPr lang="en-US" sz="800" dirty="0" smtClean="0"/>
              <a:t>Typically, serial is used to transmit ASCII data. Communication is completed using 3 transmission lines: (1) Ground, (2) Transmit, and (3) Receive. Since serial is asynchronous, the port is able to transmit data on one line while receiving data on another. This is referred to as Full-Duplex transmission. Other lines are available for handshaking, but are not required. The important serial characteristics are baud rate, data bits, stop bits, and parity. For two ports to communicate, these parameters must match:</a:t>
            </a:r>
          </a:p>
          <a:p>
            <a:r>
              <a:rPr lang="en-US" sz="800" b="1" dirty="0" smtClean="0"/>
              <a:t>Baud rate</a:t>
            </a:r>
            <a:r>
              <a:rPr lang="en-US" sz="800" dirty="0" smtClean="0"/>
              <a:t> is a speed measurement for communication. It indicates the number of bit transfers per second. For example, 300 baud is 300 bits per second. When we refer to a clock cycle, in the context of serial, we mean the baud rate. For example, if the protocol calls for a 4800 baud rate, then the clock is running at 4800Hz. This means that the serial port is sampling the data line at 4800Hz. Common baud rates for telephone lines are 14400, 28800, and 33600. Baud rates greater than these are possible, but these rates reduce the distance by which devices can be separated. These high baud rates are used for device communication where the devices are located near one another.</a:t>
            </a:r>
            <a:br>
              <a:rPr lang="en-US" sz="800" dirty="0" smtClean="0"/>
            </a:br>
            <a:r>
              <a:rPr lang="en-US" sz="800" dirty="0" smtClean="0"/>
              <a:t/>
            </a:r>
            <a:br>
              <a:rPr lang="en-US" sz="800" dirty="0" smtClean="0"/>
            </a:br>
            <a:endParaRPr lang="en-US" sz="800" dirty="0" smtClean="0"/>
          </a:p>
          <a:p>
            <a:r>
              <a:rPr lang="en-US" sz="800" b="1" dirty="0" smtClean="0"/>
              <a:t>Data bits</a:t>
            </a:r>
            <a:r>
              <a:rPr lang="en-US" sz="800" dirty="0" smtClean="0"/>
              <a:t> are a measurement of the actual data bits in a transmission. When the computer sends a packet of information, the amount of actual data may not be a full 8 bits. Standard values for the data packets are 5, 7, and 8 bits. Which setting you choose depends on what information you are transferring. For example, standard ASCII has values from 0 to 127 (7 bits). Extended ASCII uses 0 to 255 (8 bits). If the data being transferred is simple text (standard ASCII), then sending 7 bits of data per packet is sufficient for communication. A packet refers to a single byte transfer, including start/stop bits, data bits, and parity. Since the number of actual bits depend on the protocol selected, the term packet is used to cover all instances.</a:t>
            </a:r>
            <a:br>
              <a:rPr lang="en-US" sz="800" dirty="0" smtClean="0"/>
            </a:br>
            <a:r>
              <a:rPr lang="en-US" sz="800" dirty="0" smtClean="0"/>
              <a:t/>
            </a:r>
            <a:br>
              <a:rPr lang="en-US" sz="800" dirty="0" smtClean="0"/>
            </a:br>
            <a:endParaRPr lang="en-US" sz="800" dirty="0" smtClean="0"/>
          </a:p>
          <a:p>
            <a:r>
              <a:rPr lang="en-US" sz="800" b="1" dirty="0" smtClean="0"/>
              <a:t>Stop bits</a:t>
            </a:r>
            <a:r>
              <a:rPr lang="en-US" sz="800" dirty="0" smtClean="0"/>
              <a:t> are used to signal the end of communication for a single packet. Typical values are 1, 1.5, and 2 bits. Since the data is clocked across the lines and each device has its own clock, it is possible for the two devices to become slightly out of sync. Therefore, the stop bits not only indicate the end of transmission but also give the computers some room for error in the clock speeds. The more bits that are used for stop bits, the greater the lenience in synchronizing the different clocks, but the slower the data transmission rate.</a:t>
            </a:r>
            <a:br>
              <a:rPr lang="en-US" sz="800" dirty="0" smtClean="0"/>
            </a:br>
            <a:r>
              <a:rPr lang="en-US" sz="800" dirty="0" smtClean="0"/>
              <a:t/>
            </a:r>
            <a:br>
              <a:rPr lang="en-US" sz="800" dirty="0" smtClean="0"/>
            </a:br>
            <a:endParaRPr lang="en-US" sz="800" dirty="0" smtClean="0"/>
          </a:p>
          <a:p>
            <a:r>
              <a:rPr lang="en-US" sz="800" b="1" dirty="0" smtClean="0"/>
              <a:t>Parity</a:t>
            </a:r>
            <a:r>
              <a:rPr lang="en-US" sz="800" dirty="0" smtClean="0"/>
              <a:t> is a simple form of error checking that is used in serial communication. There are four types of parity: even, odd, marked, and spaced. The option of using no parity is also available. For even and odd parity, the serial port will set the parity bit (the last bit after the data bits) to a value to ensure that the transmission has an even or odd number of logic high bits. For example, if the data was 011, then for even parity, the parity bit would be 0 to keep the number of logic high bits even. If the parity was odd, then the parity bit would be 1, resulting in 3 logic high bits. Marked and spaced parity does not actually check the data bits, but simply sets the parity bit high for marked parity or low for spaced parity. This allows the receiving device to know the state of a bit which enables the device to determine if noise is corrupting the data or if the transmitting and receiving devices' clocks are out of sync.</a:t>
            </a:r>
          </a:p>
          <a:p>
            <a:pPr marL="1143000" lvl="2" indent="-228600">
              <a:lnSpc>
                <a:spcPct val="115000"/>
              </a:lnSpc>
              <a:spcAft>
                <a:spcPts val="0"/>
              </a:spcAft>
              <a:buFont typeface="Times New Roman"/>
              <a:buChar char="•"/>
              <a:tabLst>
                <a:tab pos="1371600" algn="l"/>
              </a:tabLst>
            </a:pPr>
            <a:endParaRPr lang="en-US" sz="800" dirty="0" smtClean="0">
              <a:latin typeface="Calibri"/>
              <a:ea typeface="Calibri"/>
              <a:cs typeface="Times New Roman"/>
            </a:endParaRPr>
          </a:p>
          <a:p>
            <a:pPr marL="1143000" lvl="2" indent="-228600">
              <a:lnSpc>
                <a:spcPct val="115000"/>
              </a:lnSpc>
              <a:spcAft>
                <a:spcPts val="0"/>
              </a:spcAft>
              <a:buFont typeface="Times New Roman"/>
              <a:buChar char="•"/>
              <a:tabLst>
                <a:tab pos="1371600" algn="l"/>
              </a:tabLst>
            </a:pPr>
            <a:endParaRPr lang="en-US" sz="800" dirty="0" smtClean="0">
              <a:latin typeface="Calibri"/>
              <a:ea typeface="Calibri"/>
              <a:cs typeface="Times New Roman"/>
            </a:endParaRPr>
          </a:p>
          <a:p>
            <a:pPr marL="1143000" lvl="2" indent="-228600">
              <a:lnSpc>
                <a:spcPct val="115000"/>
              </a:lnSpc>
              <a:spcAft>
                <a:spcPts val="0"/>
              </a:spcAft>
              <a:buFont typeface="Times New Roman"/>
              <a:buChar char="•"/>
              <a:tabLst>
                <a:tab pos="1371600" algn="l"/>
              </a:tabLst>
            </a:pPr>
            <a:endParaRPr lang="en-US" sz="2800" dirty="0" smtClean="0">
              <a:latin typeface="Calibri"/>
              <a:ea typeface="Calibri"/>
              <a:cs typeface="Times New Roman"/>
            </a:endParaRPr>
          </a:p>
          <a:p>
            <a:pPr marL="1143000" lvl="2" indent="-228600">
              <a:lnSpc>
                <a:spcPct val="115000"/>
              </a:lnSpc>
              <a:spcAft>
                <a:spcPts val="0"/>
              </a:spcAft>
              <a:buFont typeface="Times New Roman"/>
              <a:buChar char="•"/>
              <a:tabLst>
                <a:tab pos="1371600" algn="l"/>
              </a:tabLst>
            </a:pPr>
            <a:endParaRPr lang="en-US" sz="2800" dirty="0">
              <a:latin typeface="Calibri"/>
              <a:ea typeface="Calibri"/>
              <a:cs typeface="Times New Roman"/>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00000"/>
              </a:lnSpc>
            </a:pPr>
            <a:r>
              <a:rPr lang="en-US" sz="2800" dirty="0" smtClean="0">
                <a:solidFill>
                  <a:schemeClr val="accent6">
                    <a:lumMod val="75000"/>
                  </a:schemeClr>
                </a:solidFill>
              </a:rPr>
              <a:t>Interfaces &amp; Peripheral devices </a:t>
            </a:r>
          </a:p>
        </p:txBody>
      </p:sp>
      <p:sp>
        <p:nvSpPr>
          <p:cNvPr id="2" name="Slide Number Placeholder 1"/>
          <p:cNvSpPr>
            <a:spLocks noGrp="1"/>
          </p:cNvSpPr>
          <p:nvPr>
            <p:ph type="sldNum" sz="quarter" idx="10"/>
          </p:nvPr>
        </p:nvSpPr>
        <p:spPr/>
        <p:txBody>
          <a:bodyPr/>
          <a:lstStyle/>
          <a:p>
            <a:pPr>
              <a:defRPr/>
            </a:pPr>
            <a:r>
              <a:rPr lang="en-US" smtClean="0">
                <a:solidFill>
                  <a:srgbClr val="969696"/>
                </a:solidFill>
              </a:rPr>
              <a:t>Page </a:t>
            </a:r>
            <a:fld id="{52FA82AE-F571-4DB8-B1F2-0BD6296CA4F4}" type="slidenum">
              <a:rPr lang="en-US" smtClean="0">
                <a:solidFill>
                  <a:srgbClr val="969696"/>
                </a:solidFill>
              </a:rPr>
              <a:pPr>
                <a:defRPr/>
              </a:pPr>
              <a:t>46</a:t>
            </a:fld>
            <a:endParaRPr lang="en-US" dirty="0">
              <a:solidFill>
                <a:srgbClr val="969696"/>
              </a:solidFill>
            </a:endParaRPr>
          </a:p>
        </p:txBody>
      </p:sp>
      <p:sp>
        <p:nvSpPr>
          <p:cNvPr id="26625" name="Rectangle 1"/>
          <p:cNvSpPr>
            <a:spLocks noChangeArrowheads="1"/>
          </p:cNvSpPr>
          <p:nvPr/>
        </p:nvSpPr>
        <p:spPr bwMode="auto">
          <a:xfrm>
            <a:off x="228600" y="2825690"/>
            <a:ext cx="4014369" cy="72943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742950" lvl="1" indent="-285750">
              <a:lnSpc>
                <a:spcPct val="115000"/>
              </a:lnSpc>
              <a:spcAft>
                <a:spcPts val="0"/>
              </a:spcAft>
              <a:buFont typeface="Times New Roman"/>
              <a:buChar char="•"/>
              <a:tabLst>
                <a:tab pos="914400" algn="l"/>
              </a:tabLst>
            </a:pPr>
            <a:r>
              <a:rPr lang="en-US" b="1" i="1" dirty="0" smtClean="0">
                <a:solidFill>
                  <a:schemeClr val="accent6">
                    <a:lumMod val="75000"/>
                  </a:schemeClr>
                </a:solidFill>
                <a:latin typeface="Calibri"/>
                <a:ea typeface="Calibri"/>
                <a:cs typeface="Times New Roman"/>
              </a:rPr>
              <a:t>Interfaces</a:t>
            </a:r>
            <a:endParaRPr lang="en-US" dirty="0" smtClean="0">
              <a:solidFill>
                <a:schemeClr val="accent6">
                  <a:lumMod val="75000"/>
                </a:schemeClr>
              </a:solidFill>
              <a:latin typeface="Calibri"/>
              <a:ea typeface="Calibri"/>
              <a:cs typeface="Times New Roman"/>
            </a:endParaRPr>
          </a:p>
          <a:p>
            <a:pPr marL="1143000" lvl="2" indent="-228600">
              <a:lnSpc>
                <a:spcPct val="115000"/>
              </a:lnSpc>
              <a:spcAft>
                <a:spcPts val="0"/>
              </a:spcAft>
              <a:buFont typeface="Times New Roman"/>
              <a:buChar char="•"/>
              <a:tabLst>
                <a:tab pos="1371600" algn="l"/>
              </a:tabLst>
            </a:pPr>
            <a:r>
              <a:rPr lang="en-US" dirty="0" smtClean="0">
                <a:latin typeface="Calibri"/>
                <a:ea typeface="Calibri"/>
                <a:cs typeface="Times New Roman"/>
              </a:rPr>
              <a:t>Serial </a:t>
            </a:r>
            <a:r>
              <a:rPr lang="en-US" dirty="0" smtClean="0">
                <a:latin typeface="Calibri"/>
                <a:ea typeface="Calibri"/>
                <a:cs typeface="Times New Roman"/>
              </a:rPr>
              <a:t>synchronous - SPI , </a:t>
            </a:r>
            <a:r>
              <a:rPr lang="en-US" dirty="0" smtClean="0">
                <a:latin typeface="Calibri"/>
                <a:ea typeface="Calibri"/>
                <a:cs typeface="Times New Roman"/>
              </a:rPr>
              <a:t>I2C</a:t>
            </a:r>
            <a:endParaRPr lang="en-US" sz="2800" dirty="0" smtClean="0">
              <a:latin typeface="Calibri"/>
              <a:ea typeface="Calibri"/>
              <a:cs typeface="Times New Roman"/>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00000"/>
              </a:lnSpc>
            </a:pPr>
            <a:r>
              <a:rPr lang="en-US" sz="2800" dirty="0" smtClean="0">
                <a:solidFill>
                  <a:schemeClr val="accent6">
                    <a:lumMod val="75000"/>
                  </a:schemeClr>
                </a:solidFill>
              </a:rPr>
              <a:t>Interfaces &amp; Peripheral devices </a:t>
            </a:r>
          </a:p>
        </p:txBody>
      </p:sp>
      <p:sp>
        <p:nvSpPr>
          <p:cNvPr id="2" name="Slide Number Placeholder 1"/>
          <p:cNvSpPr>
            <a:spLocks noGrp="1"/>
          </p:cNvSpPr>
          <p:nvPr>
            <p:ph type="sldNum" sz="quarter" idx="10"/>
          </p:nvPr>
        </p:nvSpPr>
        <p:spPr/>
        <p:txBody>
          <a:bodyPr/>
          <a:lstStyle/>
          <a:p>
            <a:pPr>
              <a:defRPr/>
            </a:pPr>
            <a:r>
              <a:rPr lang="en-US" smtClean="0">
                <a:solidFill>
                  <a:srgbClr val="969696"/>
                </a:solidFill>
              </a:rPr>
              <a:t>Page </a:t>
            </a:r>
            <a:fld id="{52FA82AE-F571-4DB8-B1F2-0BD6296CA4F4}" type="slidenum">
              <a:rPr lang="en-US" smtClean="0">
                <a:solidFill>
                  <a:srgbClr val="969696"/>
                </a:solidFill>
              </a:rPr>
              <a:pPr>
                <a:defRPr/>
              </a:pPr>
              <a:t>47</a:t>
            </a:fld>
            <a:endParaRPr lang="en-US" dirty="0">
              <a:solidFill>
                <a:srgbClr val="969696"/>
              </a:solidFill>
            </a:endParaRPr>
          </a:p>
        </p:txBody>
      </p:sp>
      <p:sp>
        <p:nvSpPr>
          <p:cNvPr id="26625" name="Rectangle 1"/>
          <p:cNvSpPr>
            <a:spLocks noChangeArrowheads="1"/>
          </p:cNvSpPr>
          <p:nvPr/>
        </p:nvSpPr>
        <p:spPr bwMode="auto">
          <a:xfrm>
            <a:off x="228600" y="2825691"/>
            <a:ext cx="7084055" cy="72943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742950" lvl="1" indent="-285750">
              <a:lnSpc>
                <a:spcPct val="115000"/>
              </a:lnSpc>
              <a:spcAft>
                <a:spcPts val="0"/>
              </a:spcAft>
              <a:buFont typeface="Times New Roman"/>
              <a:buChar char="•"/>
              <a:tabLst>
                <a:tab pos="914400" algn="l"/>
              </a:tabLst>
            </a:pPr>
            <a:r>
              <a:rPr lang="en-US" b="1" i="1" dirty="0" smtClean="0">
                <a:solidFill>
                  <a:schemeClr val="accent6">
                    <a:lumMod val="75000"/>
                  </a:schemeClr>
                </a:solidFill>
                <a:latin typeface="Calibri"/>
                <a:ea typeface="Calibri"/>
                <a:cs typeface="Times New Roman"/>
              </a:rPr>
              <a:t>Interfaces</a:t>
            </a:r>
            <a:endParaRPr lang="en-US" dirty="0" smtClean="0">
              <a:solidFill>
                <a:schemeClr val="accent6">
                  <a:lumMod val="75000"/>
                </a:schemeClr>
              </a:solidFill>
              <a:latin typeface="Calibri"/>
              <a:ea typeface="Calibri"/>
              <a:cs typeface="Times New Roman"/>
            </a:endParaRPr>
          </a:p>
          <a:p>
            <a:pPr marL="1143000" lvl="2" indent="-228600">
              <a:lnSpc>
                <a:spcPct val="115000"/>
              </a:lnSpc>
              <a:spcAft>
                <a:spcPts val="0"/>
              </a:spcAft>
              <a:buFont typeface="Times New Roman"/>
              <a:buChar char="•"/>
              <a:tabLst>
                <a:tab pos="1371600" algn="l"/>
              </a:tabLst>
            </a:pPr>
            <a:r>
              <a:rPr lang="en-US" dirty="0" smtClean="0">
                <a:latin typeface="Calibri"/>
                <a:ea typeface="Calibri"/>
                <a:cs typeface="Times New Roman"/>
              </a:rPr>
              <a:t>Display </a:t>
            </a:r>
            <a:r>
              <a:rPr lang="en-US" dirty="0" smtClean="0">
                <a:latin typeface="Calibri"/>
                <a:ea typeface="Calibri"/>
                <a:cs typeface="Times New Roman"/>
              </a:rPr>
              <a:t>types and interfaces - RGB parallel, LVDS, 8080, serial </a:t>
            </a:r>
            <a:endParaRPr lang="en-US" sz="2800" dirty="0" smtClean="0">
              <a:latin typeface="Calibri"/>
              <a:ea typeface="Calibri"/>
              <a:cs typeface="Times New Roman"/>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00000"/>
              </a:lnSpc>
            </a:pPr>
            <a:r>
              <a:rPr lang="en-US" sz="2800" dirty="0" smtClean="0">
                <a:solidFill>
                  <a:schemeClr val="accent6">
                    <a:lumMod val="75000"/>
                  </a:schemeClr>
                </a:solidFill>
              </a:rPr>
              <a:t>Interfaces &amp; Peripheral devices </a:t>
            </a:r>
          </a:p>
        </p:txBody>
      </p:sp>
      <p:sp>
        <p:nvSpPr>
          <p:cNvPr id="2" name="Slide Number Placeholder 1"/>
          <p:cNvSpPr>
            <a:spLocks noGrp="1"/>
          </p:cNvSpPr>
          <p:nvPr>
            <p:ph type="sldNum" sz="quarter" idx="10"/>
          </p:nvPr>
        </p:nvSpPr>
        <p:spPr/>
        <p:txBody>
          <a:bodyPr/>
          <a:lstStyle/>
          <a:p>
            <a:pPr>
              <a:defRPr/>
            </a:pPr>
            <a:r>
              <a:rPr lang="en-US" smtClean="0">
                <a:solidFill>
                  <a:srgbClr val="969696"/>
                </a:solidFill>
              </a:rPr>
              <a:t>Page </a:t>
            </a:r>
            <a:fld id="{52FA82AE-F571-4DB8-B1F2-0BD6296CA4F4}" type="slidenum">
              <a:rPr lang="en-US" smtClean="0">
                <a:solidFill>
                  <a:srgbClr val="969696"/>
                </a:solidFill>
              </a:rPr>
              <a:pPr>
                <a:defRPr/>
              </a:pPr>
              <a:t>48</a:t>
            </a:fld>
            <a:endParaRPr lang="en-US" dirty="0">
              <a:solidFill>
                <a:srgbClr val="969696"/>
              </a:solidFill>
            </a:endParaRPr>
          </a:p>
        </p:txBody>
      </p:sp>
      <p:sp>
        <p:nvSpPr>
          <p:cNvPr id="26625" name="Rectangle 1"/>
          <p:cNvSpPr>
            <a:spLocks noChangeArrowheads="1"/>
          </p:cNvSpPr>
          <p:nvPr/>
        </p:nvSpPr>
        <p:spPr bwMode="auto">
          <a:xfrm>
            <a:off x="228600" y="2825691"/>
            <a:ext cx="3681777" cy="72943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742950" lvl="1" indent="-285750">
              <a:lnSpc>
                <a:spcPct val="115000"/>
              </a:lnSpc>
              <a:spcAft>
                <a:spcPts val="0"/>
              </a:spcAft>
              <a:buFont typeface="Times New Roman"/>
              <a:buChar char="•"/>
              <a:tabLst>
                <a:tab pos="914400" algn="l"/>
              </a:tabLst>
            </a:pPr>
            <a:r>
              <a:rPr lang="en-US" b="1" i="1" dirty="0" smtClean="0">
                <a:solidFill>
                  <a:schemeClr val="accent6">
                    <a:lumMod val="75000"/>
                  </a:schemeClr>
                </a:solidFill>
                <a:latin typeface="Calibri"/>
                <a:ea typeface="Calibri"/>
                <a:cs typeface="Times New Roman"/>
              </a:rPr>
              <a:t>Peripheral </a:t>
            </a:r>
            <a:r>
              <a:rPr lang="en-US" b="1" i="1" dirty="0" smtClean="0">
                <a:solidFill>
                  <a:schemeClr val="accent6">
                    <a:lumMod val="75000"/>
                  </a:schemeClr>
                </a:solidFill>
                <a:latin typeface="Calibri"/>
                <a:ea typeface="Calibri"/>
                <a:cs typeface="Times New Roman"/>
              </a:rPr>
              <a:t>devices</a:t>
            </a:r>
            <a:endParaRPr lang="en-US" dirty="0" smtClean="0">
              <a:solidFill>
                <a:schemeClr val="accent6">
                  <a:lumMod val="75000"/>
                </a:schemeClr>
              </a:solidFill>
              <a:latin typeface="Calibri"/>
              <a:ea typeface="Calibri"/>
              <a:cs typeface="Times New Roman"/>
            </a:endParaRPr>
          </a:p>
          <a:p>
            <a:pPr marL="1143000" lvl="2" indent="-228600">
              <a:lnSpc>
                <a:spcPct val="115000"/>
              </a:lnSpc>
              <a:spcAft>
                <a:spcPts val="0"/>
              </a:spcAft>
              <a:buFont typeface="Times New Roman"/>
              <a:buChar char="•"/>
              <a:tabLst>
                <a:tab pos="1371600" algn="l"/>
              </a:tabLst>
            </a:pPr>
            <a:r>
              <a:rPr lang="en-US" dirty="0" smtClean="0">
                <a:latin typeface="Calibri"/>
                <a:ea typeface="Calibri"/>
                <a:cs typeface="Times New Roman"/>
              </a:rPr>
              <a:t>Capture, Compare, </a:t>
            </a:r>
            <a:r>
              <a:rPr lang="en-US" dirty="0" smtClean="0">
                <a:latin typeface="Calibri"/>
                <a:ea typeface="Calibri"/>
                <a:cs typeface="Times New Roman"/>
              </a:rPr>
              <a:t>PWM</a:t>
            </a:r>
            <a:endParaRPr lang="en-US" sz="2800" dirty="0" smtClean="0">
              <a:latin typeface="Calibri"/>
              <a:ea typeface="Calibri"/>
              <a:cs typeface="Times New Roman"/>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00000"/>
              </a:lnSpc>
            </a:pPr>
            <a:r>
              <a:rPr lang="en-US" sz="2800" dirty="0" smtClean="0">
                <a:solidFill>
                  <a:schemeClr val="accent6">
                    <a:lumMod val="75000"/>
                  </a:schemeClr>
                </a:solidFill>
              </a:rPr>
              <a:t>Interfaces &amp; Peripheral devices </a:t>
            </a:r>
          </a:p>
        </p:txBody>
      </p:sp>
      <p:sp>
        <p:nvSpPr>
          <p:cNvPr id="2" name="Slide Number Placeholder 1"/>
          <p:cNvSpPr>
            <a:spLocks noGrp="1"/>
          </p:cNvSpPr>
          <p:nvPr>
            <p:ph type="sldNum" sz="quarter" idx="10"/>
          </p:nvPr>
        </p:nvSpPr>
        <p:spPr/>
        <p:txBody>
          <a:bodyPr/>
          <a:lstStyle/>
          <a:p>
            <a:pPr>
              <a:defRPr/>
            </a:pPr>
            <a:r>
              <a:rPr lang="en-US" smtClean="0">
                <a:solidFill>
                  <a:srgbClr val="969696"/>
                </a:solidFill>
              </a:rPr>
              <a:t>Page </a:t>
            </a:r>
            <a:fld id="{52FA82AE-F571-4DB8-B1F2-0BD6296CA4F4}" type="slidenum">
              <a:rPr lang="en-US" smtClean="0">
                <a:solidFill>
                  <a:srgbClr val="969696"/>
                </a:solidFill>
              </a:rPr>
              <a:pPr>
                <a:defRPr/>
              </a:pPr>
              <a:t>49</a:t>
            </a:fld>
            <a:endParaRPr lang="en-US" dirty="0">
              <a:solidFill>
                <a:srgbClr val="969696"/>
              </a:solidFill>
            </a:endParaRPr>
          </a:p>
        </p:txBody>
      </p:sp>
      <p:sp>
        <p:nvSpPr>
          <p:cNvPr id="26625" name="Rectangle 1"/>
          <p:cNvSpPr>
            <a:spLocks noChangeArrowheads="1"/>
          </p:cNvSpPr>
          <p:nvPr/>
        </p:nvSpPr>
        <p:spPr bwMode="auto">
          <a:xfrm>
            <a:off x="228600" y="692090"/>
            <a:ext cx="2673232" cy="72943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742950" lvl="1" indent="-285750">
              <a:lnSpc>
                <a:spcPct val="115000"/>
              </a:lnSpc>
              <a:spcAft>
                <a:spcPts val="0"/>
              </a:spcAft>
              <a:buFont typeface="Times New Roman"/>
              <a:buChar char="•"/>
              <a:tabLst>
                <a:tab pos="914400" algn="l"/>
              </a:tabLst>
            </a:pPr>
            <a:r>
              <a:rPr lang="en-US" b="1" i="1" dirty="0" smtClean="0">
                <a:solidFill>
                  <a:schemeClr val="accent6">
                    <a:lumMod val="75000"/>
                  </a:schemeClr>
                </a:solidFill>
                <a:latin typeface="Calibri"/>
                <a:ea typeface="Calibri"/>
                <a:cs typeface="Times New Roman"/>
              </a:rPr>
              <a:t>Peripheral </a:t>
            </a:r>
            <a:r>
              <a:rPr lang="en-US" b="1" i="1" dirty="0" smtClean="0">
                <a:solidFill>
                  <a:schemeClr val="accent6">
                    <a:lumMod val="75000"/>
                  </a:schemeClr>
                </a:solidFill>
                <a:latin typeface="Calibri"/>
                <a:ea typeface="Calibri"/>
                <a:cs typeface="Times New Roman"/>
              </a:rPr>
              <a:t>devices</a:t>
            </a:r>
            <a:endParaRPr lang="en-US" dirty="0" smtClean="0">
              <a:solidFill>
                <a:schemeClr val="accent6">
                  <a:lumMod val="75000"/>
                </a:schemeClr>
              </a:solidFill>
              <a:latin typeface="Calibri"/>
              <a:ea typeface="Calibri"/>
              <a:cs typeface="Times New Roman"/>
            </a:endParaRPr>
          </a:p>
          <a:p>
            <a:pPr marL="1143000" lvl="2" indent="-228600">
              <a:lnSpc>
                <a:spcPct val="115000"/>
              </a:lnSpc>
              <a:spcAft>
                <a:spcPts val="0"/>
              </a:spcAft>
              <a:buFont typeface="Times New Roman"/>
              <a:buChar char="•"/>
              <a:tabLst>
                <a:tab pos="1371600" algn="l"/>
              </a:tabLst>
            </a:pPr>
            <a:r>
              <a:rPr lang="en-US" dirty="0" smtClean="0">
                <a:latin typeface="Calibri"/>
                <a:ea typeface="Calibri"/>
                <a:cs typeface="Times New Roman"/>
              </a:rPr>
              <a:t>ADC/DAC</a:t>
            </a:r>
            <a:endParaRPr lang="en-US" sz="2800" dirty="0">
              <a:latin typeface="Calibri"/>
              <a:ea typeface="Calibri"/>
              <a:cs typeface="Times New Roman"/>
            </a:endParaRPr>
          </a:p>
        </p:txBody>
      </p:sp>
      <p:sp>
        <p:nvSpPr>
          <p:cNvPr id="5" name="Rectangle 4"/>
          <p:cNvSpPr/>
          <p:nvPr/>
        </p:nvSpPr>
        <p:spPr>
          <a:xfrm>
            <a:off x="533400" y="1371600"/>
            <a:ext cx="7620000" cy="2462213"/>
          </a:xfrm>
          <a:prstGeom prst="rect">
            <a:avLst/>
          </a:prstGeom>
        </p:spPr>
        <p:txBody>
          <a:bodyPr wrap="square">
            <a:spAutoFit/>
          </a:bodyPr>
          <a:lstStyle/>
          <a:p>
            <a:endParaRPr lang="en-US" sz="1400" b="1" dirty="0" smtClean="0"/>
          </a:p>
          <a:p>
            <a:pPr indent="400050">
              <a:buFont typeface="Arial" pitchFamily="34" charset="0"/>
              <a:buChar char="•"/>
              <a:tabLst>
                <a:tab pos="400050" algn="l"/>
              </a:tabLst>
            </a:pPr>
            <a:r>
              <a:rPr lang="en-US" sz="1400" dirty="0" smtClean="0"/>
              <a:t>What is a sample?</a:t>
            </a:r>
          </a:p>
          <a:p>
            <a:pPr indent="400050">
              <a:buFont typeface="Arial" pitchFamily="34" charset="0"/>
              <a:buChar char="•"/>
              <a:tabLst>
                <a:tab pos="400050" algn="l"/>
              </a:tabLst>
            </a:pPr>
            <a:r>
              <a:rPr lang="en-US" sz="1400" dirty="0" smtClean="0"/>
              <a:t>The </a:t>
            </a:r>
            <a:r>
              <a:rPr lang="en-US" sz="1400" dirty="0" smtClean="0"/>
              <a:t>sample rate is the number of times an analog signal is </a:t>
            </a:r>
            <a:r>
              <a:rPr lang="en-US" sz="1400" dirty="0" smtClean="0"/>
              <a:t>measured or sampled per </a:t>
            </a:r>
            <a:r>
              <a:rPr lang="en-US" sz="1400" dirty="0" smtClean="0"/>
              <a:t>second. </a:t>
            </a:r>
            <a:endParaRPr lang="en-US" sz="1400" dirty="0" smtClean="0"/>
          </a:p>
          <a:p>
            <a:pPr indent="400050">
              <a:buFont typeface="Arial" pitchFamily="34" charset="0"/>
              <a:buChar char="•"/>
              <a:tabLst>
                <a:tab pos="400050" algn="l"/>
              </a:tabLst>
            </a:pPr>
            <a:r>
              <a:rPr lang="en-US" sz="1400" dirty="0" smtClean="0"/>
              <a:t>You </a:t>
            </a:r>
            <a:r>
              <a:rPr lang="en-US" sz="1400" dirty="0" smtClean="0"/>
              <a:t>can also think of the sample rate as the number of electronic snapshots made of the </a:t>
            </a:r>
            <a:r>
              <a:rPr lang="en-US" sz="1400" dirty="0" smtClean="0"/>
              <a:t>signal form per </a:t>
            </a:r>
            <a:r>
              <a:rPr lang="en-US" sz="1400" dirty="0" smtClean="0"/>
              <a:t>second</a:t>
            </a:r>
            <a:r>
              <a:rPr lang="en-US" sz="1400" dirty="0" smtClean="0"/>
              <a:t>.</a:t>
            </a:r>
          </a:p>
          <a:p>
            <a:pPr indent="400050">
              <a:buFont typeface="Arial" pitchFamily="34" charset="0"/>
              <a:buChar char="•"/>
              <a:tabLst>
                <a:tab pos="400050" algn="l"/>
              </a:tabLst>
            </a:pPr>
            <a:r>
              <a:rPr lang="en-US" sz="1400" dirty="0" smtClean="0"/>
              <a:t>Unlike analog signals, which have an infinite range of volume levels, digital signal samples use binary numbers (bits) to represent the level of each audio sample. The accuracy of each sample is determined by the resolution in bits. Higher bit depths mean your signal is more accurately represented when it is sampled.</a:t>
            </a:r>
          </a:p>
          <a:p>
            <a:pPr indent="400050"/>
            <a:endParaRPr lang="en-US" sz="1400" dirty="0"/>
          </a:p>
        </p:txBody>
      </p:sp>
      <p:pic>
        <p:nvPicPr>
          <p:cNvPr id="7" name="Picture 4" descr="Figure. Diagram showing the change in waveform as bit depth increases, producing a more accurate representation of a sine wave."/>
          <p:cNvPicPr>
            <a:picLocks noChangeAspect="1" noChangeArrowheads="1"/>
          </p:cNvPicPr>
          <p:nvPr/>
        </p:nvPicPr>
        <p:blipFill>
          <a:blip r:embed="rId3" cstate="print"/>
          <a:srcRect/>
          <a:stretch>
            <a:fillRect/>
          </a:stretch>
        </p:blipFill>
        <p:spPr bwMode="auto">
          <a:xfrm>
            <a:off x="5105400" y="3886200"/>
            <a:ext cx="3505200" cy="2172385"/>
          </a:xfrm>
          <a:prstGeom prst="rect">
            <a:avLst/>
          </a:prstGeom>
          <a:noFill/>
        </p:spPr>
      </p:pic>
      <p:pic>
        <p:nvPicPr>
          <p:cNvPr id="8194" name="Picture 2" descr="Figure. Diagram showing an analog waveform sampled at different bit depths."/>
          <p:cNvPicPr>
            <a:picLocks noChangeAspect="1" noChangeArrowheads="1"/>
          </p:cNvPicPr>
          <p:nvPr/>
        </p:nvPicPr>
        <p:blipFill>
          <a:blip r:embed="rId4" cstate="print"/>
          <a:srcRect/>
          <a:stretch>
            <a:fillRect/>
          </a:stretch>
        </p:blipFill>
        <p:spPr bwMode="auto">
          <a:xfrm>
            <a:off x="685801" y="3581400"/>
            <a:ext cx="4038600" cy="990600"/>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1"/>
            <a:r>
              <a:rPr lang="en-US" smtClean="0">
                <a:solidFill>
                  <a:schemeClr val="accent6">
                    <a:lumMod val="75000"/>
                  </a:schemeClr>
                </a:solidFill>
              </a:rPr>
              <a:t>Basic circuits and theory of electric signals</a:t>
            </a:r>
            <a:endParaRPr lang="en-US" dirty="0"/>
          </a:p>
        </p:txBody>
      </p:sp>
      <p:sp>
        <p:nvSpPr>
          <p:cNvPr id="2" name="Slide Number Placeholder 1"/>
          <p:cNvSpPr>
            <a:spLocks noGrp="1"/>
          </p:cNvSpPr>
          <p:nvPr>
            <p:ph type="sldNum" sz="quarter" idx="10"/>
          </p:nvPr>
        </p:nvSpPr>
        <p:spPr/>
        <p:txBody>
          <a:bodyPr/>
          <a:lstStyle/>
          <a:p>
            <a:pPr>
              <a:defRPr/>
            </a:pPr>
            <a:r>
              <a:rPr lang="en-US" smtClean="0">
                <a:solidFill>
                  <a:srgbClr val="969696"/>
                </a:solidFill>
              </a:rPr>
              <a:t>Page </a:t>
            </a:r>
            <a:fld id="{52FA82AE-F571-4DB8-B1F2-0BD6296CA4F4}" type="slidenum">
              <a:rPr lang="en-US" smtClean="0">
                <a:solidFill>
                  <a:srgbClr val="969696"/>
                </a:solidFill>
              </a:rPr>
              <a:pPr>
                <a:defRPr/>
              </a:pPr>
              <a:t>5</a:t>
            </a:fld>
            <a:endParaRPr lang="en-US" dirty="0">
              <a:solidFill>
                <a:srgbClr val="969696"/>
              </a:solidFill>
            </a:endParaRPr>
          </a:p>
        </p:txBody>
      </p:sp>
      <p:sp>
        <p:nvSpPr>
          <p:cNvPr id="26625" name="Rectangle 1"/>
          <p:cNvSpPr>
            <a:spLocks noChangeArrowheads="1"/>
          </p:cNvSpPr>
          <p:nvPr/>
        </p:nvSpPr>
        <p:spPr bwMode="auto">
          <a:xfrm>
            <a:off x="228600" y="838200"/>
            <a:ext cx="4824654" cy="33855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457200" lvl="2" fontAlgn="base">
              <a:spcBef>
                <a:spcPct val="0"/>
              </a:spcBef>
              <a:spcAft>
                <a:spcPct val="0"/>
              </a:spcAft>
              <a:buFontTx/>
              <a:buChar char="•"/>
              <a:tabLst>
                <a:tab pos="1371600" algn="l"/>
              </a:tabLst>
            </a:pPr>
            <a:r>
              <a:rPr kumimoji="0" lang="en-US" sz="1600" b="1" i="1" u="none" strike="noStrike" cap="none" normalizeH="0" baseline="0" dirty="0" smtClean="0">
                <a:ln>
                  <a:noFill/>
                </a:ln>
                <a:solidFill>
                  <a:schemeClr val="accent6">
                    <a:lumMod val="75000"/>
                  </a:schemeClr>
                </a:solidFill>
                <a:effectLst/>
                <a:latin typeface="Calibri" pitchFamily="34" charset="0"/>
                <a:ea typeface="Calibri" pitchFamily="34" charset="0"/>
                <a:cs typeface="Times New Roman" pitchFamily="18" charset="0"/>
              </a:rPr>
              <a:t>Voltage, resistance and current – Electrical</a:t>
            </a:r>
            <a:r>
              <a:rPr kumimoji="0" lang="en-US" sz="1600" b="1" i="1" u="none" strike="noStrike" cap="none" normalizeH="0" dirty="0" smtClean="0">
                <a:ln>
                  <a:noFill/>
                </a:ln>
                <a:solidFill>
                  <a:schemeClr val="accent6">
                    <a:lumMod val="75000"/>
                  </a:schemeClr>
                </a:solidFill>
                <a:effectLst/>
                <a:latin typeface="Calibri" pitchFamily="34" charset="0"/>
                <a:ea typeface="Calibri" pitchFamily="34" charset="0"/>
                <a:cs typeface="Times New Roman" pitchFamily="18" charset="0"/>
              </a:rPr>
              <a:t> units</a:t>
            </a:r>
            <a:endParaRPr kumimoji="0" lang="en-US" sz="1600" b="1" i="1" u="none" strike="noStrike" cap="none" normalizeH="0" baseline="0" dirty="0" smtClean="0">
              <a:ln>
                <a:noFill/>
              </a:ln>
              <a:solidFill>
                <a:schemeClr val="accent6">
                  <a:lumMod val="75000"/>
                </a:schemeClr>
              </a:solidFill>
              <a:effectLst/>
              <a:latin typeface="Calibri" pitchFamily="34" charset="0"/>
              <a:ea typeface="Calibri" pitchFamily="34" charset="0"/>
              <a:cs typeface="Times New Roman" pitchFamily="18" charset="0"/>
            </a:endParaRPr>
          </a:p>
        </p:txBody>
      </p:sp>
      <p:sp>
        <p:nvSpPr>
          <p:cNvPr id="58370" name="AutoShape 2" descr="http://www.lomacorelectric.co.za/images/images/law.jpg"/>
          <p:cNvSpPr>
            <a:spLocks noChangeAspect="1" noChangeArrowheads="1"/>
          </p:cNvSpPr>
          <p:nvPr/>
        </p:nvSpPr>
        <p:spPr bwMode="auto">
          <a:xfrm>
            <a:off x="155575" y="-2484438"/>
            <a:ext cx="11563350" cy="51816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 name="TextBox 9"/>
          <p:cNvSpPr txBox="1"/>
          <p:nvPr/>
        </p:nvSpPr>
        <p:spPr>
          <a:xfrm>
            <a:off x="6629400" y="5181600"/>
            <a:ext cx="2133918" cy="215444"/>
          </a:xfrm>
          <a:prstGeom prst="rect">
            <a:avLst/>
          </a:prstGeom>
          <a:noFill/>
        </p:spPr>
        <p:txBody>
          <a:bodyPr wrap="none" rtlCol="0">
            <a:spAutoFit/>
          </a:bodyPr>
          <a:lstStyle/>
          <a:p>
            <a:r>
              <a:rPr lang="en-US" sz="800" dirty="0" smtClean="0"/>
              <a:t>© Image courtesy of lomacorelectric.co.za/</a:t>
            </a:r>
            <a:endParaRPr lang="en-US" sz="800" dirty="0"/>
          </a:p>
        </p:txBody>
      </p:sp>
      <p:pic>
        <p:nvPicPr>
          <p:cNvPr id="58372" name="Picture 4"/>
          <p:cNvPicPr>
            <a:picLocks noChangeAspect="1" noChangeArrowheads="1"/>
          </p:cNvPicPr>
          <p:nvPr/>
        </p:nvPicPr>
        <p:blipFill>
          <a:blip r:embed="rId3" cstate="print"/>
          <a:srcRect/>
          <a:stretch>
            <a:fillRect/>
          </a:stretch>
        </p:blipFill>
        <p:spPr bwMode="auto">
          <a:xfrm>
            <a:off x="228600" y="1219200"/>
            <a:ext cx="8686800" cy="3897819"/>
          </a:xfrm>
          <a:prstGeom prst="rect">
            <a:avLst/>
          </a:prstGeom>
          <a:noFill/>
          <a:ln w="9525">
            <a:noFill/>
            <a:miter lim="800000"/>
            <a:headEnd/>
            <a:tailEnd/>
          </a:ln>
        </p:spPr>
      </p:pic>
      <p:sp>
        <p:nvSpPr>
          <p:cNvPr id="12" name="Oval 11"/>
          <p:cNvSpPr/>
          <p:nvPr/>
        </p:nvSpPr>
        <p:spPr bwMode="auto">
          <a:xfrm>
            <a:off x="3200400" y="2743200"/>
            <a:ext cx="304800" cy="304800"/>
          </a:xfrm>
          <a:prstGeom prst="ellipse">
            <a:avLst/>
          </a:prstGeom>
          <a:noFill/>
          <a:ln w="15875"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cs typeface="Arial" charset="0"/>
            </a:endParaRPr>
          </a:p>
        </p:txBody>
      </p:sp>
      <p:sp>
        <p:nvSpPr>
          <p:cNvPr id="13" name="Oval 12"/>
          <p:cNvSpPr/>
          <p:nvPr/>
        </p:nvSpPr>
        <p:spPr bwMode="auto">
          <a:xfrm>
            <a:off x="3200400" y="3352800"/>
            <a:ext cx="304800" cy="304800"/>
          </a:xfrm>
          <a:prstGeom prst="ellipse">
            <a:avLst/>
          </a:prstGeom>
          <a:noFill/>
          <a:ln w="15875"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cs typeface="Arial" charset="0"/>
            </a:endParaRPr>
          </a:p>
        </p:txBody>
      </p:sp>
      <p:sp>
        <p:nvSpPr>
          <p:cNvPr id="15" name="Oval 14"/>
          <p:cNvSpPr/>
          <p:nvPr/>
        </p:nvSpPr>
        <p:spPr bwMode="auto">
          <a:xfrm>
            <a:off x="4648200" y="1905000"/>
            <a:ext cx="381000" cy="381000"/>
          </a:xfrm>
          <a:prstGeom prst="ellipse">
            <a:avLst/>
          </a:prstGeom>
          <a:noFill/>
          <a:ln w="15875"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cs typeface="Arial" charset="0"/>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00000"/>
              </a:lnSpc>
            </a:pPr>
            <a:r>
              <a:rPr lang="en-US" sz="2800" dirty="0" smtClean="0">
                <a:solidFill>
                  <a:schemeClr val="accent6">
                    <a:lumMod val="75000"/>
                  </a:schemeClr>
                </a:solidFill>
              </a:rPr>
              <a:t>Interfaces &amp; Peripheral devices </a:t>
            </a:r>
          </a:p>
        </p:txBody>
      </p:sp>
      <p:sp>
        <p:nvSpPr>
          <p:cNvPr id="2" name="Slide Number Placeholder 1"/>
          <p:cNvSpPr>
            <a:spLocks noGrp="1"/>
          </p:cNvSpPr>
          <p:nvPr>
            <p:ph type="sldNum" sz="quarter" idx="10"/>
          </p:nvPr>
        </p:nvSpPr>
        <p:spPr/>
        <p:txBody>
          <a:bodyPr/>
          <a:lstStyle/>
          <a:p>
            <a:pPr>
              <a:defRPr/>
            </a:pPr>
            <a:r>
              <a:rPr lang="en-US" smtClean="0">
                <a:solidFill>
                  <a:srgbClr val="969696"/>
                </a:solidFill>
              </a:rPr>
              <a:t>Page </a:t>
            </a:r>
            <a:fld id="{52FA82AE-F571-4DB8-B1F2-0BD6296CA4F4}" type="slidenum">
              <a:rPr lang="en-US" smtClean="0">
                <a:solidFill>
                  <a:srgbClr val="969696"/>
                </a:solidFill>
              </a:rPr>
              <a:pPr>
                <a:defRPr/>
              </a:pPr>
              <a:t>50</a:t>
            </a:fld>
            <a:endParaRPr lang="en-US" dirty="0">
              <a:solidFill>
                <a:srgbClr val="969696"/>
              </a:solidFill>
            </a:endParaRPr>
          </a:p>
        </p:txBody>
      </p:sp>
      <p:sp>
        <p:nvSpPr>
          <p:cNvPr id="26625" name="Rectangle 1"/>
          <p:cNvSpPr>
            <a:spLocks noChangeArrowheads="1"/>
          </p:cNvSpPr>
          <p:nvPr/>
        </p:nvSpPr>
        <p:spPr bwMode="auto">
          <a:xfrm>
            <a:off x="228600" y="2835052"/>
            <a:ext cx="3375348" cy="71070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742950" lvl="1" indent="-285750">
              <a:lnSpc>
                <a:spcPct val="115000"/>
              </a:lnSpc>
              <a:spcAft>
                <a:spcPts val="0"/>
              </a:spcAft>
              <a:buFont typeface="Times New Roman"/>
              <a:buChar char="•"/>
              <a:tabLst>
                <a:tab pos="914400" algn="l"/>
              </a:tabLst>
            </a:pPr>
            <a:r>
              <a:rPr lang="en-US" b="1" i="1" dirty="0" smtClean="0">
                <a:solidFill>
                  <a:schemeClr val="accent6">
                    <a:lumMod val="75000"/>
                  </a:schemeClr>
                </a:solidFill>
                <a:latin typeface="Calibri"/>
                <a:ea typeface="Calibri"/>
                <a:cs typeface="Times New Roman"/>
              </a:rPr>
              <a:t>Peripheral devices</a:t>
            </a:r>
            <a:endParaRPr lang="en-US" dirty="0" smtClean="0">
              <a:solidFill>
                <a:schemeClr val="accent6">
                  <a:lumMod val="75000"/>
                </a:schemeClr>
              </a:solidFill>
              <a:latin typeface="Calibri"/>
              <a:ea typeface="Calibri"/>
              <a:cs typeface="Times New Roman"/>
            </a:endParaRPr>
          </a:p>
          <a:p>
            <a:pPr marL="1143000" lvl="2" indent="-228600">
              <a:lnSpc>
                <a:spcPct val="115000"/>
              </a:lnSpc>
              <a:spcAft>
                <a:spcPts val="0"/>
              </a:spcAft>
              <a:buFont typeface="Times New Roman"/>
              <a:buChar char="•"/>
              <a:tabLst>
                <a:tab pos="1371600" algn="l"/>
              </a:tabLst>
            </a:pPr>
            <a:r>
              <a:rPr lang="en-US" dirty="0" smtClean="0">
                <a:latin typeface="Calibri"/>
                <a:ea typeface="Calibri"/>
                <a:cs typeface="Times New Roman"/>
              </a:rPr>
              <a:t>RTC - real time clocks </a:t>
            </a:r>
            <a:endParaRPr lang="en-US" sz="2800" dirty="0" smtClean="0">
              <a:latin typeface="Calibri"/>
              <a:ea typeface="Calibri"/>
              <a:cs typeface="Times New Roman"/>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00000"/>
              </a:lnSpc>
            </a:pPr>
            <a:r>
              <a:rPr lang="en-US" sz="2800" dirty="0" smtClean="0">
                <a:solidFill>
                  <a:schemeClr val="accent6">
                    <a:lumMod val="75000"/>
                  </a:schemeClr>
                </a:solidFill>
              </a:rPr>
              <a:t>Interfaces &amp; Peripheral devices </a:t>
            </a:r>
          </a:p>
        </p:txBody>
      </p:sp>
      <p:sp>
        <p:nvSpPr>
          <p:cNvPr id="2" name="Slide Number Placeholder 1"/>
          <p:cNvSpPr>
            <a:spLocks noGrp="1"/>
          </p:cNvSpPr>
          <p:nvPr>
            <p:ph type="sldNum" sz="quarter" idx="10"/>
          </p:nvPr>
        </p:nvSpPr>
        <p:spPr/>
        <p:txBody>
          <a:bodyPr/>
          <a:lstStyle/>
          <a:p>
            <a:pPr>
              <a:defRPr/>
            </a:pPr>
            <a:r>
              <a:rPr lang="en-US" smtClean="0">
                <a:solidFill>
                  <a:srgbClr val="969696"/>
                </a:solidFill>
              </a:rPr>
              <a:t>Page </a:t>
            </a:r>
            <a:fld id="{52FA82AE-F571-4DB8-B1F2-0BD6296CA4F4}" type="slidenum">
              <a:rPr lang="en-US" smtClean="0">
                <a:solidFill>
                  <a:srgbClr val="969696"/>
                </a:solidFill>
              </a:rPr>
              <a:pPr>
                <a:defRPr/>
              </a:pPr>
              <a:t>51</a:t>
            </a:fld>
            <a:endParaRPr lang="en-US" dirty="0">
              <a:solidFill>
                <a:srgbClr val="969696"/>
              </a:solidFill>
            </a:endParaRPr>
          </a:p>
        </p:txBody>
      </p:sp>
      <p:sp>
        <p:nvSpPr>
          <p:cNvPr id="26625" name="Rectangle 1"/>
          <p:cNvSpPr>
            <a:spLocks noChangeArrowheads="1"/>
          </p:cNvSpPr>
          <p:nvPr/>
        </p:nvSpPr>
        <p:spPr bwMode="auto">
          <a:xfrm>
            <a:off x="228600" y="2835052"/>
            <a:ext cx="2673232" cy="71070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742950" lvl="1" indent="-285750">
              <a:lnSpc>
                <a:spcPct val="115000"/>
              </a:lnSpc>
              <a:spcAft>
                <a:spcPts val="0"/>
              </a:spcAft>
              <a:buFont typeface="Times New Roman"/>
              <a:buChar char="•"/>
              <a:tabLst>
                <a:tab pos="914400" algn="l"/>
              </a:tabLst>
            </a:pPr>
            <a:r>
              <a:rPr lang="en-US" b="1" i="1" dirty="0" smtClean="0">
                <a:solidFill>
                  <a:schemeClr val="accent6">
                    <a:lumMod val="75000"/>
                  </a:schemeClr>
                </a:solidFill>
                <a:latin typeface="Calibri"/>
                <a:ea typeface="Calibri"/>
                <a:cs typeface="Times New Roman"/>
              </a:rPr>
              <a:t>Peripheral </a:t>
            </a:r>
            <a:r>
              <a:rPr lang="en-US" b="1" i="1" dirty="0" smtClean="0">
                <a:solidFill>
                  <a:schemeClr val="accent6">
                    <a:lumMod val="75000"/>
                  </a:schemeClr>
                </a:solidFill>
                <a:latin typeface="Calibri"/>
                <a:ea typeface="Calibri"/>
                <a:cs typeface="Times New Roman"/>
              </a:rPr>
              <a:t>devices</a:t>
            </a:r>
            <a:endParaRPr lang="en-US" dirty="0" smtClean="0">
              <a:solidFill>
                <a:schemeClr val="accent6">
                  <a:lumMod val="75000"/>
                </a:schemeClr>
              </a:solidFill>
              <a:latin typeface="Calibri"/>
              <a:ea typeface="Calibri"/>
              <a:cs typeface="Times New Roman"/>
            </a:endParaRPr>
          </a:p>
          <a:p>
            <a:pPr marL="1143000" lvl="2" indent="-228600">
              <a:lnSpc>
                <a:spcPct val="115000"/>
              </a:lnSpc>
              <a:spcAft>
                <a:spcPts val="0"/>
              </a:spcAft>
              <a:buFont typeface="Times New Roman"/>
              <a:buChar char="•"/>
              <a:tabLst>
                <a:tab pos="1371600" algn="l"/>
              </a:tabLst>
            </a:pPr>
            <a:r>
              <a:rPr lang="en-US" dirty="0" smtClean="0">
                <a:latin typeface="Calibri"/>
                <a:ea typeface="Calibri"/>
                <a:cs typeface="Times New Roman"/>
              </a:rPr>
              <a:t>Shift </a:t>
            </a:r>
            <a:r>
              <a:rPr lang="en-US" dirty="0" smtClean="0">
                <a:latin typeface="Calibri"/>
                <a:ea typeface="Calibri"/>
                <a:cs typeface="Times New Roman"/>
              </a:rPr>
              <a:t>register</a:t>
            </a:r>
            <a:endParaRPr lang="en-US" sz="2800" dirty="0">
              <a:latin typeface="Calibri"/>
              <a:ea typeface="Calibri"/>
              <a:cs typeface="Times New Roman"/>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00000"/>
              </a:lnSpc>
            </a:pPr>
            <a:r>
              <a:rPr lang="en-US" sz="2800" dirty="0" smtClean="0">
                <a:solidFill>
                  <a:schemeClr val="accent6">
                    <a:lumMod val="75000"/>
                  </a:schemeClr>
                </a:solidFill>
              </a:rPr>
              <a:t>Practical Exercises </a:t>
            </a:r>
          </a:p>
        </p:txBody>
      </p:sp>
      <p:sp>
        <p:nvSpPr>
          <p:cNvPr id="2" name="Slide Number Placeholder 1"/>
          <p:cNvSpPr>
            <a:spLocks noGrp="1"/>
          </p:cNvSpPr>
          <p:nvPr>
            <p:ph type="sldNum" sz="quarter" idx="10"/>
          </p:nvPr>
        </p:nvSpPr>
        <p:spPr/>
        <p:txBody>
          <a:bodyPr/>
          <a:lstStyle/>
          <a:p>
            <a:pPr>
              <a:defRPr/>
            </a:pPr>
            <a:r>
              <a:rPr lang="en-US" smtClean="0">
                <a:solidFill>
                  <a:srgbClr val="969696"/>
                </a:solidFill>
              </a:rPr>
              <a:t>Page </a:t>
            </a:r>
            <a:fld id="{52FA82AE-F571-4DB8-B1F2-0BD6296CA4F4}" type="slidenum">
              <a:rPr lang="en-US" smtClean="0">
                <a:solidFill>
                  <a:srgbClr val="969696"/>
                </a:solidFill>
              </a:rPr>
              <a:pPr>
                <a:defRPr/>
              </a:pPr>
              <a:t>52</a:t>
            </a:fld>
            <a:endParaRPr lang="en-US" dirty="0">
              <a:solidFill>
                <a:srgbClr val="969696"/>
              </a:solidFill>
            </a:endParaRPr>
          </a:p>
        </p:txBody>
      </p:sp>
      <p:sp>
        <p:nvSpPr>
          <p:cNvPr id="5" name="Rectangle 4"/>
          <p:cNvSpPr/>
          <p:nvPr/>
        </p:nvSpPr>
        <p:spPr bwMode="auto">
          <a:xfrm>
            <a:off x="3352800" y="3733800"/>
            <a:ext cx="2590800" cy="1905000"/>
          </a:xfrm>
          <a:prstGeom prst="rect">
            <a:avLst/>
          </a:prstGeom>
          <a:solidFill>
            <a:srgbClr val="D76A19"/>
          </a:solidFill>
          <a:ln w="15875" cap="flat" cmpd="sng" algn="ctr">
            <a:solidFill>
              <a:schemeClr val="tx1">
                <a:lumMod val="75000"/>
                <a:lumOff val="25000"/>
              </a:schemeClr>
            </a:solidFill>
            <a:prstDash val="solid"/>
            <a:round/>
            <a:headEnd type="none" w="med" len="med"/>
            <a:tailEnd type="none" w="med" len="med"/>
          </a:ln>
          <a:effectLst>
            <a:softEdge rad="63500"/>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lumMod val="95000"/>
                  </a:schemeClr>
                </a:solidFill>
                <a:effectLst/>
                <a:latin typeface="Arial" charset="0"/>
                <a:cs typeface="Arial" charset="0"/>
              </a:rPr>
              <a:t>End of part</a:t>
            </a:r>
            <a:r>
              <a:rPr kumimoji="0" lang="en-US" sz="1800" b="0" i="0" u="none" strike="noStrike" cap="none" normalizeH="0" dirty="0" smtClean="0">
                <a:ln>
                  <a:noFill/>
                </a:ln>
                <a:solidFill>
                  <a:schemeClr val="bg1">
                    <a:lumMod val="95000"/>
                  </a:schemeClr>
                </a:solidFill>
                <a:effectLst/>
                <a:latin typeface="Arial" charset="0"/>
                <a:cs typeface="Arial" charset="0"/>
              </a:rPr>
              <a:t> two.</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00000"/>
              </a:lnSpc>
            </a:pPr>
            <a:r>
              <a:rPr lang="en-US" sz="2800" dirty="0" smtClean="0">
                <a:solidFill>
                  <a:schemeClr val="accent6">
                    <a:lumMod val="75000"/>
                  </a:schemeClr>
                </a:solidFill>
              </a:rPr>
              <a:t>Practical Exercises </a:t>
            </a:r>
          </a:p>
        </p:txBody>
      </p:sp>
      <p:sp>
        <p:nvSpPr>
          <p:cNvPr id="2" name="Slide Number Placeholder 1"/>
          <p:cNvSpPr>
            <a:spLocks noGrp="1"/>
          </p:cNvSpPr>
          <p:nvPr>
            <p:ph type="sldNum" sz="quarter" idx="10"/>
          </p:nvPr>
        </p:nvSpPr>
        <p:spPr/>
        <p:txBody>
          <a:bodyPr/>
          <a:lstStyle/>
          <a:p>
            <a:pPr>
              <a:defRPr/>
            </a:pPr>
            <a:r>
              <a:rPr lang="en-US" smtClean="0">
                <a:solidFill>
                  <a:srgbClr val="969696"/>
                </a:solidFill>
              </a:rPr>
              <a:t>Page </a:t>
            </a:r>
            <a:fld id="{52FA82AE-F571-4DB8-B1F2-0BD6296CA4F4}" type="slidenum">
              <a:rPr lang="en-US" smtClean="0">
                <a:solidFill>
                  <a:srgbClr val="969696"/>
                </a:solidFill>
              </a:rPr>
              <a:pPr>
                <a:defRPr/>
              </a:pPr>
              <a:t>53</a:t>
            </a:fld>
            <a:endParaRPr lang="en-US" dirty="0">
              <a:solidFill>
                <a:srgbClr val="969696"/>
              </a:solidFill>
            </a:endParaRPr>
          </a:p>
        </p:txBody>
      </p:sp>
      <p:sp>
        <p:nvSpPr>
          <p:cNvPr id="8" name="TextBox 7"/>
          <p:cNvSpPr txBox="1"/>
          <p:nvPr/>
        </p:nvSpPr>
        <p:spPr>
          <a:xfrm>
            <a:off x="228600" y="838200"/>
            <a:ext cx="7969298" cy="4510466"/>
          </a:xfrm>
          <a:prstGeom prst="rect">
            <a:avLst/>
          </a:prstGeom>
          <a:noFill/>
        </p:spPr>
        <p:txBody>
          <a:bodyPr wrap="none" rtlCol="0">
            <a:spAutoFit/>
          </a:bodyPr>
          <a:lstStyle/>
          <a:p>
            <a:pPr marL="742950" lvl="1" indent="-285750">
              <a:lnSpc>
                <a:spcPct val="115000"/>
              </a:lnSpc>
              <a:spcAft>
                <a:spcPts val="0"/>
              </a:spcAft>
              <a:buFont typeface="Times New Roman"/>
              <a:buChar char="•"/>
              <a:tabLst>
                <a:tab pos="914400" algn="l"/>
              </a:tabLst>
            </a:pPr>
            <a:r>
              <a:rPr lang="en-US" b="1" i="1" dirty="0" smtClean="0">
                <a:solidFill>
                  <a:schemeClr val="accent6">
                    <a:lumMod val="75000"/>
                  </a:schemeClr>
                </a:solidFill>
                <a:latin typeface="Calibri"/>
                <a:ea typeface="Calibri"/>
                <a:cs typeface="Times New Roman"/>
              </a:rPr>
              <a:t>Using electronics workbench tools </a:t>
            </a:r>
            <a:endParaRPr lang="en-US" dirty="0" smtClean="0">
              <a:solidFill>
                <a:schemeClr val="accent6">
                  <a:lumMod val="75000"/>
                </a:schemeClr>
              </a:solidFill>
              <a:latin typeface="Calibri"/>
              <a:ea typeface="Calibri"/>
              <a:cs typeface="Times New Roman"/>
            </a:endParaRPr>
          </a:p>
          <a:p>
            <a:pPr marL="1143000" lvl="2" indent="-228600">
              <a:lnSpc>
                <a:spcPct val="115000"/>
              </a:lnSpc>
              <a:spcAft>
                <a:spcPts val="0"/>
              </a:spcAft>
              <a:buFont typeface="Times New Roman"/>
              <a:buChar char="•"/>
              <a:tabLst>
                <a:tab pos="1371600" algn="l"/>
              </a:tabLst>
            </a:pPr>
            <a:r>
              <a:rPr lang="en-US" dirty="0" smtClean="0">
                <a:latin typeface="Calibri"/>
                <a:ea typeface="Calibri"/>
                <a:cs typeface="Times New Roman"/>
              </a:rPr>
              <a:t>Basic electrical safety - introduction.</a:t>
            </a:r>
            <a:endParaRPr lang="en-US" sz="2800" dirty="0" smtClean="0">
              <a:latin typeface="Calibri"/>
              <a:ea typeface="Calibri"/>
              <a:cs typeface="Times New Roman"/>
            </a:endParaRPr>
          </a:p>
          <a:p>
            <a:pPr marL="1143000" lvl="2" indent="-228600">
              <a:lnSpc>
                <a:spcPct val="115000"/>
              </a:lnSpc>
              <a:spcAft>
                <a:spcPts val="0"/>
              </a:spcAft>
              <a:buFont typeface="Times New Roman"/>
              <a:buChar char="•"/>
              <a:tabLst>
                <a:tab pos="1371600" algn="l"/>
              </a:tabLst>
            </a:pPr>
            <a:r>
              <a:rPr lang="en-US" dirty="0" err="1" smtClean="0">
                <a:latin typeface="Calibri"/>
                <a:ea typeface="Calibri"/>
                <a:cs typeface="Times New Roman"/>
              </a:rPr>
              <a:t>Benchtop</a:t>
            </a:r>
            <a:r>
              <a:rPr lang="en-US" dirty="0" smtClean="0">
                <a:latin typeface="Calibri"/>
                <a:ea typeface="Calibri"/>
                <a:cs typeface="Times New Roman"/>
              </a:rPr>
              <a:t> power supply. </a:t>
            </a:r>
            <a:endParaRPr lang="en-US" sz="2800" dirty="0" smtClean="0">
              <a:latin typeface="Calibri"/>
              <a:ea typeface="Calibri"/>
              <a:cs typeface="Times New Roman"/>
            </a:endParaRPr>
          </a:p>
          <a:p>
            <a:pPr marL="1143000" lvl="2" indent="-228600">
              <a:lnSpc>
                <a:spcPct val="115000"/>
              </a:lnSpc>
              <a:spcAft>
                <a:spcPts val="0"/>
              </a:spcAft>
              <a:buFont typeface="Times New Roman"/>
              <a:buChar char="•"/>
              <a:tabLst>
                <a:tab pos="1371600" algn="l"/>
              </a:tabLst>
            </a:pPr>
            <a:r>
              <a:rPr lang="en-US" dirty="0" smtClean="0">
                <a:latin typeface="Calibri"/>
                <a:ea typeface="Calibri"/>
                <a:cs typeface="Times New Roman"/>
              </a:rPr>
              <a:t>Measurement of voltage &amp; current.</a:t>
            </a:r>
            <a:endParaRPr lang="en-US" sz="2800" dirty="0" smtClean="0">
              <a:latin typeface="Calibri"/>
              <a:ea typeface="Calibri"/>
              <a:cs typeface="Times New Roman"/>
            </a:endParaRPr>
          </a:p>
          <a:p>
            <a:pPr marL="1143000" lvl="2" indent="-228600">
              <a:lnSpc>
                <a:spcPct val="115000"/>
              </a:lnSpc>
              <a:spcAft>
                <a:spcPts val="0"/>
              </a:spcAft>
              <a:buFont typeface="Times New Roman"/>
              <a:buChar char="•"/>
              <a:tabLst>
                <a:tab pos="1371600" algn="l"/>
              </a:tabLst>
            </a:pPr>
            <a:r>
              <a:rPr lang="en-US" dirty="0" smtClean="0">
                <a:latin typeface="Calibri"/>
                <a:ea typeface="Calibri"/>
                <a:cs typeface="Times New Roman"/>
              </a:rPr>
              <a:t>Using an oscilloscope? </a:t>
            </a:r>
            <a:endParaRPr lang="en-US" sz="2800" dirty="0" smtClean="0">
              <a:latin typeface="Calibri"/>
              <a:ea typeface="Calibri"/>
              <a:cs typeface="Times New Roman"/>
            </a:endParaRPr>
          </a:p>
          <a:p>
            <a:pPr marL="1143000" lvl="2" indent="-228600">
              <a:lnSpc>
                <a:spcPct val="115000"/>
              </a:lnSpc>
              <a:spcAft>
                <a:spcPts val="0"/>
              </a:spcAft>
              <a:buFont typeface="Times New Roman"/>
              <a:buChar char="•"/>
              <a:tabLst>
                <a:tab pos="1371600" algn="l"/>
              </a:tabLst>
            </a:pPr>
            <a:r>
              <a:rPr lang="en-US" dirty="0" smtClean="0">
                <a:latin typeface="Calibri"/>
                <a:ea typeface="Calibri"/>
                <a:cs typeface="Times New Roman"/>
              </a:rPr>
              <a:t>Using  a functional generator? </a:t>
            </a:r>
            <a:endParaRPr lang="en-US" sz="2800" dirty="0" smtClean="0">
              <a:latin typeface="Calibri"/>
              <a:ea typeface="Calibri"/>
              <a:cs typeface="Times New Roman"/>
            </a:endParaRPr>
          </a:p>
          <a:p>
            <a:pPr marL="1143000" lvl="2" indent="-228600">
              <a:lnSpc>
                <a:spcPct val="115000"/>
              </a:lnSpc>
              <a:spcAft>
                <a:spcPts val="0"/>
              </a:spcAft>
              <a:buFont typeface="Times New Roman"/>
              <a:buChar char="•"/>
              <a:tabLst>
                <a:tab pos="1371600" algn="l"/>
              </a:tabLst>
            </a:pPr>
            <a:r>
              <a:rPr lang="en-US" dirty="0" smtClean="0">
                <a:latin typeface="Calibri"/>
                <a:ea typeface="Calibri"/>
                <a:cs typeface="Times New Roman"/>
              </a:rPr>
              <a:t>Soldering.</a:t>
            </a:r>
            <a:endParaRPr lang="en-US" sz="2800" dirty="0" smtClean="0">
              <a:latin typeface="Calibri"/>
              <a:ea typeface="Calibri"/>
              <a:cs typeface="Times New Roman"/>
            </a:endParaRPr>
          </a:p>
          <a:p>
            <a:pPr marL="742950" lvl="1" indent="-285750">
              <a:lnSpc>
                <a:spcPct val="115000"/>
              </a:lnSpc>
              <a:spcAft>
                <a:spcPts val="0"/>
              </a:spcAft>
              <a:buFont typeface="Times New Roman"/>
              <a:buChar char="•"/>
              <a:tabLst>
                <a:tab pos="914400" algn="l"/>
              </a:tabLst>
            </a:pPr>
            <a:r>
              <a:rPr lang="en-US" b="1" i="1" dirty="0" smtClean="0">
                <a:solidFill>
                  <a:schemeClr val="accent6">
                    <a:lumMod val="75000"/>
                  </a:schemeClr>
                </a:solidFill>
                <a:latin typeface="Calibri"/>
                <a:ea typeface="Calibri"/>
                <a:cs typeface="Times New Roman"/>
              </a:rPr>
              <a:t>Circuit exercises</a:t>
            </a:r>
            <a:endParaRPr lang="en-US" dirty="0" smtClean="0">
              <a:solidFill>
                <a:schemeClr val="accent6">
                  <a:lumMod val="75000"/>
                </a:schemeClr>
              </a:solidFill>
              <a:latin typeface="Calibri"/>
              <a:ea typeface="Calibri"/>
              <a:cs typeface="Times New Roman"/>
            </a:endParaRPr>
          </a:p>
          <a:p>
            <a:pPr marL="1143000" lvl="2" indent="-228600">
              <a:lnSpc>
                <a:spcPct val="115000"/>
              </a:lnSpc>
              <a:spcAft>
                <a:spcPts val="0"/>
              </a:spcAft>
              <a:buFont typeface="Times New Roman"/>
              <a:buChar char="•"/>
              <a:tabLst>
                <a:tab pos="1371600" algn="l"/>
              </a:tabLst>
            </a:pPr>
            <a:r>
              <a:rPr lang="en-US" dirty="0" smtClean="0">
                <a:latin typeface="Calibri"/>
                <a:ea typeface="Calibri"/>
                <a:cs typeface="Times New Roman"/>
              </a:rPr>
              <a:t>Simple LED circuit, LED biasing. </a:t>
            </a:r>
            <a:endParaRPr lang="en-US" sz="2800" dirty="0" smtClean="0">
              <a:latin typeface="Calibri"/>
              <a:ea typeface="Calibri"/>
              <a:cs typeface="Times New Roman"/>
            </a:endParaRPr>
          </a:p>
          <a:p>
            <a:pPr marL="1143000" lvl="2" indent="-228600">
              <a:lnSpc>
                <a:spcPct val="115000"/>
              </a:lnSpc>
              <a:spcAft>
                <a:spcPts val="0"/>
              </a:spcAft>
              <a:buFont typeface="Times New Roman"/>
              <a:buChar char="•"/>
              <a:tabLst>
                <a:tab pos="1371600" algn="l"/>
              </a:tabLst>
            </a:pPr>
            <a:r>
              <a:rPr lang="en-US" dirty="0" smtClean="0">
                <a:latin typeface="Calibri"/>
                <a:ea typeface="Calibri"/>
                <a:cs typeface="Times New Roman"/>
              </a:rPr>
              <a:t>Button circuit - digital input handling.</a:t>
            </a:r>
            <a:endParaRPr lang="en-US" sz="2800" dirty="0" smtClean="0">
              <a:latin typeface="Calibri"/>
              <a:ea typeface="Calibri"/>
              <a:cs typeface="Times New Roman"/>
            </a:endParaRPr>
          </a:p>
          <a:p>
            <a:pPr marL="1143000" lvl="2" indent="-228600">
              <a:lnSpc>
                <a:spcPct val="115000"/>
              </a:lnSpc>
              <a:spcAft>
                <a:spcPts val="0"/>
              </a:spcAft>
              <a:buFont typeface="Times New Roman"/>
              <a:buChar char="•"/>
              <a:tabLst>
                <a:tab pos="1371600" algn="l"/>
              </a:tabLst>
            </a:pPr>
            <a:r>
              <a:rPr lang="en-US" dirty="0" smtClean="0">
                <a:latin typeface="Calibri"/>
                <a:ea typeface="Calibri"/>
                <a:cs typeface="Times New Roman"/>
              </a:rPr>
              <a:t>Measurement of temperature - analog sampling </a:t>
            </a:r>
            <a:endParaRPr lang="en-US" sz="2800" dirty="0" smtClean="0">
              <a:latin typeface="Calibri"/>
              <a:ea typeface="Calibri"/>
              <a:cs typeface="Times New Roman"/>
            </a:endParaRPr>
          </a:p>
          <a:p>
            <a:pPr marL="1143000" lvl="2" indent="-228600">
              <a:lnSpc>
                <a:spcPct val="115000"/>
              </a:lnSpc>
              <a:spcAft>
                <a:spcPts val="0"/>
              </a:spcAft>
              <a:buFont typeface="Times New Roman"/>
              <a:buChar char="•"/>
              <a:tabLst>
                <a:tab pos="1371600" algn="l"/>
              </a:tabLst>
            </a:pPr>
            <a:r>
              <a:rPr lang="en-US" dirty="0" smtClean="0">
                <a:latin typeface="Calibri"/>
                <a:ea typeface="Calibri"/>
                <a:cs typeface="Times New Roman"/>
              </a:rPr>
              <a:t>Driving an automotive speed pointer - driving a bipolar stepper motor. </a:t>
            </a:r>
            <a:endParaRPr lang="en-US" sz="2800" dirty="0" smtClean="0">
              <a:latin typeface="Calibri"/>
              <a:ea typeface="Calibri"/>
              <a:cs typeface="Times New Roman"/>
            </a:endParaRPr>
          </a:p>
          <a:p>
            <a:pPr marL="1143000" lvl="2" indent="-228600">
              <a:lnSpc>
                <a:spcPct val="115000"/>
              </a:lnSpc>
              <a:spcAft>
                <a:spcPts val="0"/>
              </a:spcAft>
              <a:buFont typeface="Times New Roman"/>
              <a:buChar char="•"/>
              <a:tabLst>
                <a:tab pos="1371600" algn="l"/>
              </a:tabLst>
            </a:pPr>
            <a:r>
              <a:rPr lang="en-US" dirty="0" smtClean="0">
                <a:latin typeface="Calibri"/>
                <a:ea typeface="Calibri"/>
                <a:cs typeface="Times New Roman"/>
              </a:rPr>
              <a:t>Inverted pendulum </a:t>
            </a:r>
            <a:endParaRPr lang="en-US" sz="2800" dirty="0" smtClean="0">
              <a:latin typeface="Calibri"/>
              <a:ea typeface="Calibri"/>
              <a:cs typeface="Times New Roman"/>
            </a:endParaRPr>
          </a:p>
          <a:p>
            <a:endParaRPr lang="en-US" dirty="0"/>
          </a:p>
        </p:txBody>
      </p:sp>
      <p:sp>
        <p:nvSpPr>
          <p:cNvPr id="5" name="TextBox 4"/>
          <p:cNvSpPr txBox="1"/>
          <p:nvPr/>
        </p:nvSpPr>
        <p:spPr>
          <a:xfrm rot="19357949">
            <a:off x="-23997" y="745493"/>
            <a:ext cx="1326004" cy="369332"/>
          </a:xfrm>
          <a:prstGeom prst="rect">
            <a:avLst/>
          </a:prstGeom>
          <a:solidFill>
            <a:srgbClr val="D76A19"/>
          </a:solidFill>
          <a:effectLst>
            <a:softEdge rad="63500"/>
          </a:effectLst>
        </p:spPr>
        <p:txBody>
          <a:bodyPr wrap="none" rtlCol="0">
            <a:spAutoFit/>
          </a:bodyPr>
          <a:lstStyle/>
          <a:p>
            <a:r>
              <a:rPr lang="en-US" b="1" dirty="0" smtClean="0">
                <a:solidFill>
                  <a:schemeClr val="bg1">
                    <a:lumMod val="95000"/>
                  </a:schemeClr>
                </a:solidFill>
              </a:rPr>
              <a:t>Part  three</a:t>
            </a:r>
            <a:endParaRPr lang="en-US" b="1" dirty="0">
              <a:solidFill>
                <a:schemeClr val="bg1">
                  <a:lumMod val="95000"/>
                </a:schemeClr>
              </a:solidFil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00000"/>
              </a:lnSpc>
            </a:pPr>
            <a:r>
              <a:rPr lang="en-US" sz="2800" dirty="0" smtClean="0">
                <a:solidFill>
                  <a:schemeClr val="accent6">
                    <a:lumMod val="75000"/>
                  </a:schemeClr>
                </a:solidFill>
              </a:rPr>
              <a:t>Practical Exercises </a:t>
            </a:r>
          </a:p>
        </p:txBody>
      </p:sp>
      <p:sp>
        <p:nvSpPr>
          <p:cNvPr id="2" name="Slide Number Placeholder 1"/>
          <p:cNvSpPr>
            <a:spLocks noGrp="1"/>
          </p:cNvSpPr>
          <p:nvPr>
            <p:ph type="sldNum" sz="quarter" idx="10"/>
          </p:nvPr>
        </p:nvSpPr>
        <p:spPr/>
        <p:txBody>
          <a:bodyPr/>
          <a:lstStyle/>
          <a:p>
            <a:pPr>
              <a:defRPr/>
            </a:pPr>
            <a:r>
              <a:rPr lang="en-US" smtClean="0">
                <a:solidFill>
                  <a:srgbClr val="969696"/>
                </a:solidFill>
              </a:rPr>
              <a:t>Page </a:t>
            </a:r>
            <a:fld id="{52FA82AE-F571-4DB8-B1F2-0BD6296CA4F4}" type="slidenum">
              <a:rPr lang="en-US" smtClean="0">
                <a:solidFill>
                  <a:srgbClr val="969696"/>
                </a:solidFill>
              </a:rPr>
              <a:pPr>
                <a:defRPr/>
              </a:pPr>
              <a:t>54</a:t>
            </a:fld>
            <a:endParaRPr lang="en-US" dirty="0">
              <a:solidFill>
                <a:srgbClr val="969696"/>
              </a:solidFill>
            </a:endParaRPr>
          </a:p>
        </p:txBody>
      </p:sp>
      <p:sp>
        <p:nvSpPr>
          <p:cNvPr id="8" name="TextBox 7"/>
          <p:cNvSpPr txBox="1"/>
          <p:nvPr/>
        </p:nvSpPr>
        <p:spPr>
          <a:xfrm>
            <a:off x="228600" y="838200"/>
            <a:ext cx="5799152" cy="392159"/>
          </a:xfrm>
          <a:prstGeom prst="rect">
            <a:avLst/>
          </a:prstGeom>
          <a:noFill/>
        </p:spPr>
        <p:txBody>
          <a:bodyPr wrap="none" rtlCol="0">
            <a:spAutoFit/>
          </a:bodyPr>
          <a:lstStyle/>
          <a:p>
            <a:pPr marL="742950" lvl="1" indent="-285750">
              <a:lnSpc>
                <a:spcPct val="115000"/>
              </a:lnSpc>
              <a:spcAft>
                <a:spcPts val="0"/>
              </a:spcAft>
              <a:buFont typeface="Times New Roman"/>
              <a:buChar char="•"/>
              <a:tabLst>
                <a:tab pos="914400" algn="l"/>
              </a:tabLst>
            </a:pPr>
            <a:r>
              <a:rPr lang="en-US" b="1" i="1" dirty="0" smtClean="0">
                <a:solidFill>
                  <a:schemeClr val="accent6">
                    <a:lumMod val="75000"/>
                  </a:schemeClr>
                </a:solidFill>
                <a:latin typeface="Calibri"/>
                <a:ea typeface="Calibri"/>
                <a:cs typeface="Times New Roman"/>
              </a:rPr>
              <a:t>Using electronics workbench tools – Power supply  </a:t>
            </a:r>
          </a:p>
        </p:txBody>
      </p:sp>
      <p:sp>
        <p:nvSpPr>
          <p:cNvPr id="6146" name="AutoShape 2" descr="&amp;Rcy;&amp;iecy;&amp;zcy;&amp;ucy;&amp;lcy;&amp;tcy;&amp;acy;&amp;tcy; &amp;scy; &amp;icy;&amp;zcy;&amp;ocy;&amp;bcy;&amp;rcy;&amp;acy;&amp;zhcy;&amp;iecy;&amp;ncy;&amp;icy;&amp;iecy; &amp;zcy;&amp;acy; benchtop power supply"/>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148" name="AutoShape 4" descr="data:image/jpeg;base64,/9j/4AAQSkZJRgABAQAAAQABAAD/2wCEAAkGBxQTEhUUEhQVFRUXFxwUFxQXGBcYGBgYFxcWFxwXGBgaHCggHB0lHBQVITEhJSkrLi4uGB8zODMsNygtLisBCgoKDg0OGhAQGiwkHBwsLCwsLiwsLCwsLCwsLCwsLCwsLSwsLCwuLCwsLCwsLCwsLDcsLCwtLCwsLCssLDcsLP/AABEIAK0BIwMBIgACEQEDEQH/xAAcAAAABwEBAAAAAAAAAAAAAAAAAQIDBAUGBwj/xABKEAABAwEEBQkCCgkEAQUBAAABAAIRAwQSITEFE0FRYQYiMlJxgZGh0bHBBxQVQlNicpLh8BYjQ1SCg6LS8TNEk7KzJTVjwuI0/8QAGAEBAQEBAQAAAAAAAAAAAAAAAAECAwT/xAAsEQEAAgEDBAECBQUBAAAAAAAAARECAxIhMUFRYROR8AQjQnGBIqGx4fEU/9oADAMBAAIRAxEAPwDuKCCCAIIJm0WprOkQPzuQOyhKprRprqN73egVZaLU5/ScTw2eC1GMpa+tOlKbcjeO5uPmqy0aYe7ow0eJVcgrthmz3xt/Xd4lD45U67vEplBWg/8AHanXd4oxbqnXd4qPCEJQkjSFTrlH8o1eufL0UaESUJg0pV63kPRH8rVesPAeihoo7+zFKgtN+Vqu8eAWe0z8IJouLGFr3DAmBdB3YZnJMco7TW1bqdLmOdA1hxIBzhsiDsBneue1+S9an0nADi07MdhKVBct2z4SK20U+y6fVRbRy0e8y8lx6rcAPBYhmhajpioO0teB55ql03b6tNxs9AODm4PfjeJIBhp2YEY547EpbdRZyjqAHpzsmo/DsgjzVRob4TX1bQ2gQ9hdeaHl7nQ5rSRLcNojvWA0LyRtVR0hxpk/OBN7v/FdB0DyAZTqsq1KlR9RpJmQBiCMgMcylSlt3ye0xWBfefrMjztnYroadf1W+ao7LZw0QBCkEJUFytRp13UHiUfy8eoPEqpQhNsFyt/l36nn+CP5d+p5/gqeEE2wXK6GnR1D4o/l1vUPiFSIJtguV38ut6jvEI/l1vUd5KiQTbBa+GnGdV3l6pQ03T3P8B6rPpLnQm2C5aP5ap/W8E5Z9LUnODQYJykQshVrqJUqlTbC26ReQTNDFrScyAfEILDQrXagwSe4DMqotGnywOcWYNE4Ek9wAknhvVRpi3OdWf8AVN0cAFkfhC0g5mj67mEh0MAIzE1aYw8StxHCNDaOX179laWDdqXT4qC7lbR2tr99Gp54Lg7eU1qGVoq/eKcHK22D/c1fvK8JTuf6X2fbrh/Jf6Iv0ysm11QdtKr/AGriTeWttGVpq+Kdby7t37w/yVuCnahyysf0ru+lV/tShyvsf0w72vHtauLjl7b/AN4PgPRGOX1v+mHexvolwU7UOVVjP+4Z5j2hLHKayfvFPx/BcT/T62/SMP8ALYj/AE/te00j202pcFO2DlJZf3il95KHKKy/vFL74XEh8IFp2toH+U1H+n9f6Kz/APEE4KduGnrMf9xR++31TrNK0DlXon+Yz1XDBy5qH9hZz/LHoknludtmsx/gHolwU7222UzlUpnse31We0pZrTUqE0a5psJm6KjBjETk7Z2ZLko5Zg52OzH+FKHLGntsdDuvD3qcScw6kyxaRGVqP/Iz+wJZoaUGVo/qYuW/pdQ22Kl953qjHKqy7bE377vVKg5dZ+KV3EGqwvfAF4wcLo+dOMG94lR6fJSajqj2S5xkwDEwBnnsXL/0nsn7n4VHeqA5U2T91eOyqfVWKhJiZdrslhuZNgdkKY1q4a3ldZhlRrjsrn1TjeWVDq2ofzj6q2U7iAjhcSHLKh1rWP5n4pQ5Y0PpbWP4z6oU7UguMN5ZUdlotg/iKcby2pjK12sefuQp2NEuQjly398tPewf2pwctx++1e+m30Qp1pBcpby13W099NvotHyK02+01nzadaxjJc0Ma03nEBpkbID8N4CFNmiJQMb1CrVoMIh+pXUSrWlNlyQ54kDaf8+5RaKJTVV0AyJ3pwpLslJVd07Tb7rblPm3REnGIG4oLWWQcxn2R7AjXNphdJj9bU+2faVjvhM/9tr9tP8A8rFsNJTramXSO3j2LH/CXPydWyzp7f8A5G8F07I4vZ7Le2xs3putSukg5jBS7Fl3+ij2zpu7fcokTyFnoFzg0CSTAEge1SbZo59MAvZAOEyCJ7kzZmNLoe663aYndsVlbWtZZ2imbzXPLr0R0RdiD34rlllMZRD2aWljlpZZT29x67df56GtHWWo6m65Svh2BdMZZR2HFQ3WY37l03pi7tlWFqpmaFMYEMGRzLzJ7Mk+2uTXr1I6LXDZhkwewqfJk6x+F0rrm7iJn+Lmoriv9qu16OfTF59MtGUlQVbOquFldMm/UDQSdjRejfnCqFvGZ7vPr44YzGy+Yvn/AJH7lhs5I30yMwR2iFN0HRquqjUvax4BcHOeGRs6Rw2+1XfKqvW+L0qdodrat97xVm+NXda0MbUHNIvXpA257FnLOs4x8/V52fo1GimQW86cHbADEzx5uHaVEjFbJml6tKtZ6FB9Smy5SbUa1jg5xIBe66W3iSNoGMBV+i69L41XrXJptbWq02hpgHEUzAGEFzc9sKfLlVzHZI4Z4hEVprTpepWsT9e41Ha1jaZLcGgNc50ECJPN7lmjmt4TM3cNCASwANoUjR1J5qDVCXDHYe/HBWmlr2qaKwaKt8kAAA3A3hxKk51MQ9GnobtPLPnj1x9fPpWMbT1RknWTIwMRgInfiT3Z4qKG8Vf07Vq9VTpimQ5rb5IB5zjjjswhN0wzX1nw26wOcwbC6QBA24kqfJfZv/yRFVnzfPri+PNKUs4hIKu7ZaRUoXnNYHipdF0QYuycO9UhWsZvq462nGExU3ExYSilSLDN8EMFQg4MILg7gQMSr7SLGOsmsdQp0KorCm1rGvbLbhc4vD3En5sRG1TLOpiPLkpDZ26svvGZi7h9Ug9kXu8BRZWlmz2enQL7O20Pq09a4Pc9t2Xva1rbhGxs4/goWn7A2na6lGkMA4MA3OIEgTjAJIEpGpGU1X3HCQp5QlbSlZbKbRVsgs7YZrB8YL6msApNcS6JuzIjKOCxrcYTDU3dvuQmV0v4Fnm/avs0/a9YmrSbcPNGGIMY4b+1bT4GOnauyn7Xrp3Lt1IVCmqxx7k4E3Wz7lpDAqFxIAgdY+4eqOlGF3EbXeO3aku2l/R2NHv3lLZJj5o6vqgWUk5JTkRyUHSbJ0GfZHsCCFm6Dfsj2BBc2mD0jOtfjHOO7eVjfhNn5Oq4/Op/+Rvothbo1j8fnHbG07JWP+E4f+n1Ix59MZk/PHounZHG7LaA3Od4hM1n3nE5SUDSd1XeBRFh3HwUKSrHWa0kupipuBJEccM1It1tD23dWGgYMhx5omT2yqshCVicYu3aNfKMNkdJ9R/mr+/S5OmGlweaI1oAh14xIEDm5dyYsFuu3w9he1/SxgyDOYUNr2xBnOQQQM/8Ii5uwv8AEKfHFNz+L1JyiZ7X2jvxN8c3HlK0jaw5rWMYWMbJAJkknMk9yrlKoMDnBoJkmBJwU6jowEYtfIA2tzMnDfkt4Y9oefV1907skfRbKBJ+MOqtGEatrXGds3iE/py3tqaqnTvaujT1bL8BxlznFxAmCbw8FDqWcMIDiQYBwAOBxG1Ius6zvuD+5TZzcs3DU19M2bXm1tdWdXm8KRY0MBu3AL96cBGzYoOjrTZ6ZtFLWP1dVjaYravnQHNc4XL20iM9ipubGBJOUFsd+DlHvLn8MRFX9x0+i0udLW2kKLLPQe59MVHVi9zbhLnNa2LsnINz4qm2oiUAt447YpUyzUmOJv1AzdLS6fDLYpmkHMdTY1rwdWIyIvFxkkTu471UioUetKk4827460Y4TjtjnrPN+fNda7NI+vS1wr61pAghkG9gIAUHR7mOp1WOeGOeRi7KAZI8VXtaCAQW8QSAZ9IhFP2PFSNPh1y/G3nunGP1XHPO6Knv4TtJVGinTpNcH3ZcXDIlxw8lUlPPOE4eKcFk4syB6W9bxxp5tXV35X07fSKP6Cp1C8mlVbSeBg91QU88IB71Z8p7YXU6FOo8VazL5qVb1/pOFxgftAaJje5UTbOSAQB4j3lD4s7d5j1WZ07yjLx6c7i+rWVdEsfVo1m6htmY2lf57AXBobfc5k3iSZnCVVUaDW22mazWNpueKpYCC24832twwAiBGxVBp4EnD3ngmiVnHTmOJntX37GmqaKFBtepX1Bv03NpMY9lSKj3CIDSYutvY4LM0sx2pMolrHGY6zYt6vQd2FbP4GGy+1fZp+1654+1OIgnD2roXwNxetMxlTz7Xrp3SIqHUQzt8Umtn3Ihd+r5I6+fdn3LQiMEF0G8/bOzhw7E40YicXR3D0TVKC03Oa3fv3n8U7S2XRhv3oHCiOSMoFQdIs3Qb9kexBCgOa3sHsQXNpgraP1j/tH2lY34UR/6e+PpKf8A29YWztg/WP8AtH2lQNIWJlam+lUEseLrhl4HfIB7l07I8+U6T4aQTznXQ2cZ5vtvBTHWGrde6+IZnE4iL0jmxEbyFu3fBvUaSKVrhky0OpyRltBzw2Qm3/B1aSCPjdOIiLjt0ezBajb3tznf2ph26Oqk3Q5pIkGJMOaWgtPNz5wyw44JhljqGII5zi0S4Zj/AAYPAreP+Dy1/vVGd8PGMtdJhuctbjwTbvg/t+QtFmIEECagAichqsMz4qzs9s/m+mGbYKxiCDMfOGRMB0bjvQqWWs0Fxi6MSZaRk0jxvCO9bVvIPSDQA19mwiDedMAyASaeIG5Rq/IDSDpnUuvXZ/WCTdBAMkZ4qf013WPkvmqZY2SuCAQMRM8yBEZnZ0m+ITbbNVIJuTdN04CZESAMzE+a2D+RWkTmygQRDhfbDpu4nGZ5jctyabyK0k0Q1lMc6/DajAJw2bsBgk7L7kfJXNWylSx1ZgtJOG49bDP6jvApv4nU6nAZYzGQ29ILX/olpFvRoU4iA1r2kDnXpEuzzHYUh3J/SI/2kkOvgh7cMZiL2QySsPaXqeIZNtnqTd1cmJi7sORwRtpvJjUydgDTtE7OGK0o0DpAOLnWRxlrWkXhBu8AYjhHZCbOh7cB/wDxvmIO0HmXAYyy2JWHld2p4Z40jEmiRjdnnRIzGWeBw4Jst3sjx25LSM0dpAXb1kqmOkbhl2Lj0gMhey4KHa9E2wsaz4paQ1pJE0nnOIybsx8VJ21w1E53zH91DfHVH9XqjFRvV8ypbtB2kZ2euO2k/wBEw/R9UZ0qg7WOHuWHQKYa4wGGTudv7ldjkpWIBuNxAImtSBg5GCQUxoDV03F1W80gXWi6/bmcBnsx3ngt3Q5VWEMY01WggNkPo1TiGXSCQCHN3dpVimZY+loG00sGtAv4RrKbr0YQImc8uPFE6y2mZutkY4Pp485rjOI2sE9+9aqtyksevZVbUY66++Qxr6YHQEC+0Y8ye9O0uUlhvOL20y3C6A2nhhBnKccdq1E+2JiJ6wwtr0dWdF5mU5Op7f4sVG+SXdR/9J966FT09Yb2Io3L8xco3tXd6MiMb2PZhKVbNI6PeCKZa1xaQHQwAG9MXA6JIwv7N2alNRNOefI79jKn3CfYiOha30VY/wAp/otpYm2Uk6x7YjCIOO/Bwx8RnwUypTsRu3ebzsZcXc0bzJz4AmdyUXLnT9F1RnTqj+W4Jk2YjMOHawrqGpsUSHPHC8frRBjPFo3c075ML4g24Ha9hPUBde3b44+KUbnOtWOsPB3ouj/A2IfaYM82nl2v3wqHlHXFNoptMveMSTk3xwnLxWj+BqzOAtFSOaSxgP1myT5OHip3WJuHSNZ2pNc4nbhlvw/BOJFXNaEamwuH6wD7IyA4708gjRBSkkpSJ2SDpNEc0dg9iCVTyHYES5NudW6g01HkgTePtTIoN/Lj6qTaZNRwG15HmT7JVdpTSlOg9tNxe57heutAMDHEyRnBXREoUm7z953qhqRx+871VO/lJS6tXf0WcPr8R4qVo7S1OtU1bZa+JuvESBnETlBwRE7UD633neqI0eL/AL3qpHxQ8Pz3JJsh3BAyKJ67/EeiPVnrO/p9EmpTAMEsBOyQCe5M3m7HNOzBzc92aWqTqz1neXoi1Z67vBvoo7ajYmRG+82PG9CkNpO3FLAuO6/i0Irr+s37v4peoduPiUk0XbneaAAO3t+6fVHzt7fA+qacCOv4FEH8XDtB9EKOm/vb4H1QGs+p5+iQHHefz3I7x63s9EC779zfvO/tRio/cPvH0Td89b2Itd9YeSod1j939R9EWtqbv60jW8R+e9HfPDw/FEB1R21k/wAQPtTbgDnRnuYUu87h4H1Rh7uHmgjGy0jnQb/x00g6NoHOzs/42KbfPBC+dygrnaHs22ys/wCJibdoKyHOyU/+EeitL53ef4IGoeqPH8EVUO5O2I52WkP5JHsCYqcldHnOzsHc8exX2s4eaUKnBKGaPJDRv0DfvVf7lf2Y0qbAymGtY3BrWiABngApF/t/Pejv9v570Q0LUzrBOVDj3JQd2oqmfcqEQgjQRCUTktJKDpTMh2IkbcgguTbnzv8AVP23ex6YfYWPqVnFrS6GtDiJgXZgbs1I/a/xu9j05QH6yr2t/wCgW0Zp+gGxN/ECZNJmYCsKWi6TTRqNY1rg8C83A4h8g7+/cl1LZTFpFmLXkuHSnDFpdGcxAifxVjamAasbqg9jkEhJcE5CIhRFVpCxNeSTekgDB0DAyD2iTjxVY7QDCQRsyAJ2Tv7VZPfJlKY5VVfYdEU2kAgzcuYkEFoy2ZifNX7VWWt8Q7bn+H53q1a1SUESottoB7QCYhwd4ZjsIkd6nOsbmReM4R3/AJhQbXU2BZwyjKLxmxSt0cReAe5wLXNOGwhsOGPS5sk7SdicbZHF+FQt5wddIwEQMMeqB5mFYNqGc0VoIu7uzfvC3SndGWY06YaXFxkm8Zkyk1bY8OIbTc4bwQpNkdLQfzIwUKvTrBxuMa5uYJdB8O5QSLNbC4lpBaRmCd/+QmqtsOMU3Eb4zgo9GWd4e91QAXogAzkBt34exN1RUBMUyRvvASgcsdobUnmQW4EEDiPcVGttlqFxcwtDYEAwNsunmHMTjPCE9oiyvbfLxBc6YBna8+xw757U9aXCYz/O1EURpVwcatM444N3kR0cog9qfs1mrkC9q4uYmGTfxkjmxdxHgrMXTmB3JtxuOBEwc93+VVSxZGdUeCHxNnV8z6p5qTTqExLSMNu/colodts5DZptBfhAJcBnjt3Ge5Qm3wXBzBGIB52eyRfxHHDOFcVnQFDuNJxBP53KqrDVqx/pHBrcQ52LiCXANv5AlrR3lTtHUC8Ovh7CHEAScWjI4jGeCeNADFhjh6qZZnSJ8UDQsA69Txb/AGpYsY6zu+7/AGqHpVzg9oDnNkCADE86D34tHelaCqlzXS4ui6MXXsboJ8iD39ygfr2aBIPdhtw2AJl2zs9VOtfRPd7VCkZkwACSTwkrUBMJIfjA7z4pt7rwkG6zaciRw3BOsGUYN8yqyMhJITpajLFB0MII0Fzbc9H+p/EfY9HVqatz3Fri0w6WwcQA2ImZyKDf9T+I+x6nhbRVDSrOlq6gIluLIOEGM8jPkdyka0vLIa4Q+TIEc0OG/aTA9FMQUQYQcEaJBUPZCaJg45Hy/Pv4KxtVnJxCg1KbpaN5jd80n/6qqQKV94AyGeOHH2hXQEJmy2cNGCdqtlpGOIIwz7uKkhbrY58BwIwnvMzs4KrtTecULCRrJu1hLT0ybgGGGPZhOKfttI5hY0sIwioims6vhCcDs/I27R7UirWhpnA5e/3HOEm02q41zi0mBMKRQoF7gXZDYuksluD2WeWuYx8SHVMGCT86Nim0ZLWzEwJu4iY2HchaWktIbdJ2XwS3PaB3pLmuDIbdD4gZ3QezOFEV1otlW8Qx1AiYF5xvboOzMEdym2Gq5wN8sJn5hkAHIHjChGxvvF2roGTO2Ti4zMZwW+aesNF7HmKTGsO0ETheiRO6PHsQPPqvFZrQG3C0km8A+Zwhs4tzk9iiuxJUmpZZrNqXGmGlt+8bwn5obEEHfO7cmrS2DjkrAaDsY25pu2O5u0mYH5y2hCq4YYidm/afcfPenrJTL3AkYDZxSVWVJkAdil1rQxzQGxOYiMstmeKjwmaFNg6EYC7g6cBs81xz0ozyxmf0rFVKPbswoynW5mEqG1doQGP/AB4doPvUrR4wO6fd/hQCBIu57AMvEZdnkrax0rrQO89qBNsY6440wC/ZIGUiYnCcPJCxUyGNvNa10YhoAHlhMKQgsbf6rt0+X8vZUdbvv+37I9s6Ph7VCcQASRIumQNoxwU229HvChmY5sTdMTlK6Q5o1R2DS8Y/NYMcffG9Pgc4ScYwAyA3/imsZAbznfOechv9+CdpROGO93HciJCG5Jc5NWS0B5yMg7e2Pcg6PKJGgubTnzP9T+I+xyo+UXKCtQrmm0NDNWHAuY50nHCQeEYbleU/9QfaP/V6d0jbdU2YJJIAaBJJOAAEiSe0byQAStssgOV1aOlQnddePO+Qpeg+VVStWp03Npw8Em7elpAJjEnd5q2aLXEw0mZLBUl0TljTDCY2YD621TNHWoVG3hE7cIO0ZZjEEEHIghSykxBBCUBFRrdYmVmFlRt5p2ZYjIgjEHiFJQQUdDkrZ2Oa5oqAtIcP1j8wZyJxGAVhpGwCsGguc26SQWmDiCNo4qWgUFbaNEhwdNSpLpJIMYkRIA4AJ232I1KerD3sy57OlzdnYVLJWM5QcmdZWdWNYNvEYOaSBAAibwww80Fk3kzJ59otD27WkgSN0jFLGhKoytlYdoafcs7Z+Tj3OlloaQCJa2/GGzpkjv3p06BtDgbloAgxN+qMsThEbRlAwySyl8NFWkZW1/exhU+pZqppsaKpvgc58ReMETdGGZBjgsYdDWuLra7S4EyddVkiBhBbwPitnopj2UWNqOvPDQHOkmTvk4ntQNCzWj6Vp/hyMATliMCYw6SI0LVjFWnlgCMnbybp8IPvUiu98i64AbiPwTtF5ui8QTGJGXsHsS0ieUPSdO1FwNnqUWtjEVGuJmTiCNkR4KE+jbzm6yO7qo9yjco/jusmzO/V3RgLnSkzN4Tld8FUuraTnC/H8klUXQsFsOLviwLcQBrCHGCIJPRz4p6y1bcCAaVnuyJIe6YnGJ4KlqWrSHzdYTG1tA4ztgdXzRst+kruLSXTgNXTIjtBB8kVq7dVrh0UmNc26cSYN7nQM8uj5qFQs76Zc5lFjTMDeW81oxvbGl+H1U/oC0Vn0ptDQ194iAI5oiDHirSVBA+MVtU5xpAvDobTDhzm4QZyGBPgVT1Ktodh8UcJwnWNjtPBaYlYq3cqbSyo9upEBxAJZVxAMAyM5jYNqQNXY7GGBoOJAA8AApgKw1HlhWk3qIAgmYeJjICRt4p2ry1c39k04kYOdsAxxbxI7lS21lGsQ/l1ETSaZE4VMsdvNWvsFo1lNj4i80OjdIBjzQC29HvChv6Jk3RdMnKMM1LtvR7wodQwDIvC6cBmc8FYUyW4AA3aY8Tw7PNP0pncNg95TYpS4OdmMm7G/jx4KRKrIObKk8m9BEmRNyZLjtxm63v8FL0Pok1Yc/Cn5u7OHFaynTDQABAGAAyCzMrEFAII0Fhpzyn0x2n/AKuQ0nDXUqjousfLicmgte2/3Fwx3Eo3i5U5081xBjHY4T7E3V0mDeA1ZAbzTrALx3EHLbityieAqvQbw91So3oPe5zSMnNNwBw4Esc4cHA7UDouzuF2WlmVzWEsjdq713uhOG33S9opmGxddebD5ziJOCzRMrNBIbVB2jxCUqgIIFJlAaCCCAQsXyl5b0bJXFN9F746TmkSMA43QTsDhtE4raSsxp3k/Z69S9WpuJ+ddIAdGUyJBxzEFSVijukGAVWOZ84tEjNzHjCd8SHDdHEpem7bSslLW1bxaTduiJOBJ3YAAn/KkWV7S9znkAsHRxwF3CBt5spvTrKFdlyocAQZABLSTdydgQZiFKWJRND6Vs1ss5rUWuaA645rgA9joBGI4EEEeoVvYnF1NpOcYnZhhPYqTk7oqjRpauzEua9191V0AuMQIAwAA960zqbQy6BhERwiEiCZZ2wcobDaKxs7XXqsSLwwfhe5hyy2YFT9HvN5zR0RBGMkTIiduQPfwWZ0ZyQoWe0ttDXklkljQCCSRdF6TdwB2DHDJa/RVmuguObvZ+SVYtJpD0vpChRj4xVFMHIGfExkJ2lM126tzHU3XmujbLXNdk5pO3EHdCq+XPJQWtwe17WuDQwh5LRgXQ4ENd1jIhWmjbAGso0WuvNosDb3Wu44DdKnK8JXxctvPc5rQRLnGQBAGJx7fFMWB9Gu0voV7910OLTi07nNPsgKRyk0cK9ndSvXS664OkxLHBwmMYlqzPI7k4bCari8frAGNpNdfyM3iYA4DbnwSl3Xy2NhqFzccxIMZSMFKCZsNG60Dbme04p9WGZ6kOUCu0l4YKjWOIkMkXiN8H0ViQuYcrORtrr2zWU34X77HggBmM4mZaWxsBwAjimSG3s9V7Kmreb0zdMEYiJaRlMEY9uAhTnhxwbnvJwCYYNZXvDot27CYjDhn4hVPL3RlevQaygT0ue1okxGBu/OAOzvSehHVbuoVGc50OGZEYxvGcqxaslyGstooWQ07RMl51THE3g2BnOIEyceOAWupU7rQNwA8BCkNSjW880do96jNPsUq35D7Q9hUUe5dIYlApUiarjBEOGOww3/APQ8FrNDaFv8+oObsbv4nh7U9obQkQ+qMcww7OLuPD8jRALMzXRRNbglIILKgggggp9K6DbVdeBuu24SD28VVu5N1tj2HtLh7lrEFbkY13JuvvYf4j7wq+16OrMJGpqVOLA1wPDEhdCQTdIwx5L1SMWUz4eiQeS1Ufsmd11bxBLGEGga4yp+BCS7Qlf6N3j+K3qCbhzx+hK22nU7nO9zkTdG1x8yt4vPvXREEsc8NCsPm1fByj1rLVOetHd6tXS0EscwNneAcXwcDLGY9ssxTT6JIgwe2mzeTsaNpJ711REQlo5hZnXBDboAyAaAPAFPutb97fA+q6NqW9UeASTZmdRvgFbKcuqB5MzT+67+9TaVseM7h7AR710A2Omc6bPuj0STo2ic6bPuhSynPq9Uu+aPE+ijtoi9fLBei7N9wwE4EAQc10U6IofRM8Ek6FofRN8/VWynNPk1gaWtYBIIJ1jiSDAIlzD1QnrBT1ci5IkuxqXsXGTm3fPiuhHQFn+jHi71Tf6O0D80j+J3vKlwMs23fUPi31Svjw6rv6f7lpjyaobnfeSTyZo/X+9+CXBTNG3jqv8A6f7lWaQh4IAe0kQHXQYO/NbR/Jelsc8d49Ek8lGdd3krcFMlZmQ2BUeDjjd3xGHADzSa7Xn9sTAPzTOIgeBx71rH8lm/SO8B6pt/JgD9ofAeqcFM1oxt2TUeXmZBukGMIH4q2Fpbv9qgaBo6990m7gThjlHqr/8ARkfSH7o9UuBT2yqCBG+fIj3qZydol1dpiQ0Ek9xA9vkp9Hky2cahI3AAecq7sdlZTbdYIHmeJKXBSQAjQQWVBBBBAEEEEH//2Q=="/>
          <p:cNvSpPr>
            <a:spLocks noChangeAspect="1" noChangeArrowheads="1"/>
          </p:cNvSpPr>
          <p:nvPr/>
        </p:nvSpPr>
        <p:spPr bwMode="auto">
          <a:xfrm>
            <a:off x="155575" y="-1081088"/>
            <a:ext cx="3810000" cy="226695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150" name="AutoShape 6" descr="data:image/jpeg;base64,/9j/4AAQSkZJRgABAQAAAQABAAD/2wCEAAkGBxQTEhUUEhQVFRUXFxwUFxQXGBcYGBgYFxcWFxwXGBgaHCggHB0lHBQVITEhJSkrLi4uGB8zODMsNygtLisBCgoKDg0OGhAQGiwkHBwsLCwsLiwsLCwsLCwsLCwsLCwsLSwsLCwuLCwsLCwsLCwsLDcsLCwtLCwsLCssLDcsLP/AABEIAK0BIwMBIgACEQEDEQH/xAAcAAAABwEBAAAAAAAAAAAAAAAAAQIDBAUGBwj/xABKEAABAwEEBQkCCgkEAQUBAAABAAIRAwQSITEFE0FRYQYiMlJxgZGh0bHBBxQVQlNicpLh8BYjQ1SCg6LS8TNEk7KzJTVjwuI0/8QAGAEBAQEBAQAAAAAAAAAAAAAAAAECAwT/xAAsEQEAAgEDBAECBQUBAAAAAAAAARECAxIhMUFRYROR8AQjQnGBIqGx4fEU/9oADAMBAAIRAxEAPwDuKCCCAIIJm0WprOkQPzuQOyhKprRprqN73egVZaLU5/ScTw2eC1GMpa+tOlKbcjeO5uPmqy0aYe7ow0eJVcgrthmz3xt/Xd4lD45U67vEplBWg/8AHanXd4oxbqnXd4qPCEJQkjSFTrlH8o1eufL0UaESUJg0pV63kPRH8rVesPAeihoo7+zFKgtN+Vqu8eAWe0z8IJouLGFr3DAmBdB3YZnJMco7TW1bqdLmOdA1hxIBzhsiDsBneue1+S9an0nADi07MdhKVBct2z4SK20U+y6fVRbRy0e8y8lx6rcAPBYhmhajpioO0teB55ql03b6tNxs9AODm4PfjeJIBhp2YEY547EpbdRZyjqAHpzsmo/DsgjzVRob4TX1bQ2gQ9hdeaHl7nQ5rSRLcNojvWA0LyRtVR0hxpk/OBN7v/FdB0DyAZTqsq1KlR9RpJmQBiCMgMcylSlt3ye0xWBfefrMjztnYroadf1W+ao7LZw0QBCkEJUFytRp13UHiUfy8eoPEqpQhNsFyt/l36nn+CP5d+p5/gqeEE2wXK6GnR1D4o/l1vUPiFSIJtguV38ut6jvEI/l1vUd5KiQTbBa+GnGdV3l6pQ03T3P8B6rPpLnQm2C5aP5ap/W8E5Z9LUnODQYJykQshVrqJUqlTbC26ReQTNDFrScyAfEILDQrXagwSe4DMqotGnywOcWYNE4Ek9wAknhvVRpi3OdWf8AVN0cAFkfhC0g5mj67mEh0MAIzE1aYw8StxHCNDaOX179laWDdqXT4qC7lbR2tr99Gp54Lg7eU1qGVoq/eKcHK22D/c1fvK8JTuf6X2fbrh/Jf6Iv0ysm11QdtKr/AGriTeWttGVpq+Kdby7t37w/yVuCnahyysf0ru+lV/tShyvsf0w72vHtauLjl7b/AN4PgPRGOX1v+mHexvolwU7UOVVjP+4Z5j2hLHKayfvFPx/BcT/T62/SMP8ALYj/AE/te00j202pcFO2DlJZf3il95KHKKy/vFL74XEh8IFp2toH+U1H+n9f6Kz/APEE4KduGnrMf9xR++31TrNK0DlXon+Yz1XDBy5qH9hZz/LHoknludtmsx/gHolwU7222UzlUpnse31We0pZrTUqE0a5psJm6KjBjETk7Z2ZLko5Zg52OzH+FKHLGntsdDuvD3qcScw6kyxaRGVqP/Iz+wJZoaUGVo/qYuW/pdQ22Kl953qjHKqy7bE377vVKg5dZ+KV3EGqwvfAF4wcLo+dOMG94lR6fJSajqj2S5xkwDEwBnnsXL/0nsn7n4VHeqA5U2T91eOyqfVWKhJiZdrslhuZNgdkKY1q4a3ldZhlRrjsrn1TjeWVDq2ofzj6q2U7iAjhcSHLKh1rWP5n4pQ5Y0PpbWP4z6oU7UguMN5ZUdlotg/iKcby2pjK12sefuQp2NEuQjly398tPewf2pwctx++1e+m30Qp1pBcpby13W099NvotHyK02+01nzadaxjJc0Ma03nEBpkbID8N4CFNmiJQMb1CrVoMIh+pXUSrWlNlyQ54kDaf8+5RaKJTVV0AyJ3pwpLslJVd07Tb7rblPm3REnGIG4oLWWQcxn2R7AjXNphdJj9bU+2faVjvhM/9tr9tP8A8rFsNJTramXSO3j2LH/CXPydWyzp7f8A5G8F07I4vZ7Le2xs3putSukg5jBS7Fl3+ij2zpu7fcokTyFnoFzg0CSTAEge1SbZo59MAvZAOEyCJ7kzZmNLoe663aYndsVlbWtZZ2imbzXPLr0R0RdiD34rlllMZRD2aWljlpZZT29x67df56GtHWWo6m65Svh2BdMZZR2HFQ3WY37l03pi7tlWFqpmaFMYEMGRzLzJ7Mk+2uTXr1I6LXDZhkwewqfJk6x+F0rrm7iJn+Lmoriv9qu16OfTF59MtGUlQVbOquFldMm/UDQSdjRejfnCqFvGZ7vPr44YzGy+Yvn/AJH7lhs5I30yMwR2iFN0HRquqjUvax4BcHOeGRs6Rw2+1XfKqvW+L0qdodrat97xVm+NXda0MbUHNIvXpA257FnLOs4x8/V52fo1GimQW86cHbADEzx5uHaVEjFbJml6tKtZ6FB9Smy5SbUa1jg5xIBe66W3iSNoGMBV+i69L41XrXJptbWq02hpgHEUzAGEFzc9sKfLlVzHZI4Z4hEVprTpepWsT9e41Ha1jaZLcGgNc50ECJPN7lmjmt4TM3cNCASwANoUjR1J5qDVCXDHYe/HBWmlr2qaKwaKt8kAAA3A3hxKk51MQ9GnobtPLPnj1x9fPpWMbT1RknWTIwMRgInfiT3Z4qKG8Vf07Vq9VTpimQ5rb5IB5zjjjswhN0wzX1nw26wOcwbC6QBA24kqfJfZv/yRFVnzfPri+PNKUs4hIKu7ZaRUoXnNYHipdF0QYuycO9UhWsZvq462nGExU3ExYSilSLDN8EMFQg4MILg7gQMSr7SLGOsmsdQp0KorCm1rGvbLbhc4vD3En5sRG1TLOpiPLkpDZ26svvGZi7h9Ug9kXu8BRZWlmz2enQL7O20Pq09a4Pc9t2Xva1rbhGxs4/goWn7A2na6lGkMA4MA3OIEgTjAJIEpGpGU1X3HCQp5QlbSlZbKbRVsgs7YZrB8YL6msApNcS6JuzIjKOCxrcYTDU3dvuQmV0v4Fnm/avs0/a9YmrSbcPNGGIMY4b+1bT4GOnauyn7Xrp3Lt1IVCmqxx7k4E3Wz7lpDAqFxIAgdY+4eqOlGF3EbXeO3aku2l/R2NHv3lLZJj5o6vqgWUk5JTkRyUHSbJ0GfZHsCCFm6Dfsj2BBc2mD0jOtfjHOO7eVjfhNn5Oq4/Op/+Rvothbo1j8fnHbG07JWP+E4f+n1Ix59MZk/PHounZHG7LaA3Od4hM1n3nE5SUDSd1XeBRFh3HwUKSrHWa0kupipuBJEccM1It1tD23dWGgYMhx5omT2yqshCVicYu3aNfKMNkdJ9R/mr+/S5OmGlweaI1oAh14xIEDm5dyYsFuu3w9he1/SxgyDOYUNr2xBnOQQQM/8Ii5uwv8AEKfHFNz+L1JyiZ7X2jvxN8c3HlK0jaw5rWMYWMbJAJkknMk9yrlKoMDnBoJkmBJwU6jowEYtfIA2tzMnDfkt4Y9oefV1907skfRbKBJ+MOqtGEatrXGds3iE/py3tqaqnTvaujT1bL8BxlznFxAmCbw8FDqWcMIDiQYBwAOBxG1Ius6zvuD+5TZzcs3DU19M2bXm1tdWdXm8KRY0MBu3AL96cBGzYoOjrTZ6ZtFLWP1dVjaYravnQHNc4XL20iM9ipubGBJOUFsd+DlHvLn8MRFX9x0+i0udLW2kKLLPQe59MVHVi9zbhLnNa2LsnINz4qm2oiUAt447YpUyzUmOJv1AzdLS6fDLYpmkHMdTY1rwdWIyIvFxkkTu471UioUetKk4827460Y4TjtjnrPN+fNda7NI+vS1wr61pAghkG9gIAUHR7mOp1WOeGOeRi7KAZI8VXtaCAQW8QSAZ9IhFP2PFSNPh1y/G3nunGP1XHPO6Knv4TtJVGinTpNcH3ZcXDIlxw8lUlPPOE4eKcFk4syB6W9bxxp5tXV35X07fSKP6Cp1C8mlVbSeBg91QU88IB71Z8p7YXU6FOo8VazL5qVb1/pOFxgftAaJje5UTbOSAQB4j3lD4s7d5j1WZ07yjLx6c7i+rWVdEsfVo1m6htmY2lf57AXBobfc5k3iSZnCVVUaDW22mazWNpueKpYCC24832twwAiBGxVBp4EnD3ngmiVnHTmOJntX37GmqaKFBtepX1Bv03NpMY9lSKj3CIDSYutvY4LM0sx2pMolrHGY6zYt6vQd2FbP4GGy+1fZp+1654+1OIgnD2roXwNxetMxlTz7Xrp3SIqHUQzt8Umtn3Ihd+r5I6+fdn3LQiMEF0G8/bOzhw7E40YicXR3D0TVKC03Oa3fv3n8U7S2XRhv3oHCiOSMoFQdIs3Qb9kexBCgOa3sHsQXNpgraP1j/tH2lY34UR/6e+PpKf8A29YWztg/WP8AtH2lQNIWJlam+lUEseLrhl4HfIB7l07I8+U6T4aQTznXQ2cZ5vtvBTHWGrde6+IZnE4iL0jmxEbyFu3fBvUaSKVrhky0OpyRltBzw2Qm3/B1aSCPjdOIiLjt0ezBajb3tznf2ph26Oqk3Q5pIkGJMOaWgtPNz5wyw44JhljqGII5zi0S4Zj/AAYPAreP+Dy1/vVGd8PGMtdJhuctbjwTbvg/t+QtFmIEECagAichqsMz4qzs9s/m+mGbYKxiCDMfOGRMB0bjvQqWWs0Fxi6MSZaRk0jxvCO9bVvIPSDQA19mwiDedMAyASaeIG5Rq/IDSDpnUuvXZ/WCTdBAMkZ4qf013WPkvmqZY2SuCAQMRM8yBEZnZ0m+ITbbNVIJuTdN04CZESAMzE+a2D+RWkTmygQRDhfbDpu4nGZ5jctyabyK0k0Q1lMc6/DajAJw2bsBgk7L7kfJXNWylSx1ZgtJOG49bDP6jvApv4nU6nAZYzGQ29ILX/olpFvRoU4iA1r2kDnXpEuzzHYUh3J/SI/2kkOvgh7cMZiL2QySsPaXqeIZNtnqTd1cmJi7sORwRtpvJjUydgDTtE7OGK0o0DpAOLnWRxlrWkXhBu8AYjhHZCbOh7cB/wDxvmIO0HmXAYyy2JWHld2p4Z40jEmiRjdnnRIzGWeBw4Jst3sjx25LSM0dpAXb1kqmOkbhl2Lj0gMhey4KHa9E2wsaz4paQ1pJE0nnOIybsx8VJ21w1E53zH91DfHVH9XqjFRvV8ypbtB2kZ2euO2k/wBEw/R9UZ0qg7WOHuWHQKYa4wGGTudv7ldjkpWIBuNxAImtSBg5GCQUxoDV03F1W80gXWi6/bmcBnsx3ngt3Q5VWEMY01WggNkPo1TiGXSCQCHN3dpVimZY+loG00sGtAv4RrKbr0YQImc8uPFE6y2mZutkY4Pp485rjOI2sE9+9aqtyksevZVbUY66++Qxr6YHQEC+0Y8ye9O0uUlhvOL20y3C6A2nhhBnKccdq1E+2JiJ6wwtr0dWdF5mU5Op7f4sVG+SXdR/9J966FT09Yb2Io3L8xco3tXd6MiMb2PZhKVbNI6PeCKZa1xaQHQwAG9MXA6JIwv7N2alNRNOefI79jKn3CfYiOha30VY/wAp/otpYm2Uk6x7YjCIOO/Bwx8RnwUypTsRu3ebzsZcXc0bzJz4AmdyUXLnT9F1RnTqj+W4Jk2YjMOHawrqGpsUSHPHC8frRBjPFo3c075ML4g24Ha9hPUBde3b44+KUbnOtWOsPB3ouj/A2IfaYM82nl2v3wqHlHXFNoptMveMSTk3xwnLxWj+BqzOAtFSOaSxgP1myT5OHip3WJuHSNZ2pNc4nbhlvw/BOJFXNaEamwuH6wD7IyA4708gjRBSkkpSJ2SDpNEc0dg9iCVTyHYES5NudW6g01HkgTePtTIoN/Lj6qTaZNRwG15HmT7JVdpTSlOg9tNxe57heutAMDHEyRnBXREoUm7z953qhqRx+871VO/lJS6tXf0WcPr8R4qVo7S1OtU1bZa+JuvESBnETlBwRE7UD633neqI0eL/AL3qpHxQ8Pz3JJsh3BAyKJ67/EeiPVnrO/p9EmpTAMEsBOyQCe5M3m7HNOzBzc92aWqTqz1neXoi1Z67vBvoo7ajYmRG+82PG9CkNpO3FLAuO6/i0Irr+s37v4peoduPiUk0XbneaAAO3t+6fVHzt7fA+qacCOv4FEH8XDtB9EKOm/vb4H1QGs+p5+iQHHefz3I7x63s9EC779zfvO/tRio/cPvH0Td89b2Itd9YeSod1j939R9EWtqbv60jW8R+e9HfPDw/FEB1R21k/wAQPtTbgDnRnuYUu87h4H1Rh7uHmgjGy0jnQb/x00g6NoHOzs/42KbfPBC+dygrnaHs22ys/wCJibdoKyHOyU/+EeitL53ef4IGoeqPH8EVUO5O2I52WkP5JHsCYqcldHnOzsHc8exX2s4eaUKnBKGaPJDRv0DfvVf7lf2Y0qbAymGtY3BrWiABngApF/t/Pejv9v570Q0LUzrBOVDj3JQd2oqmfcqEQgjQRCUTktJKDpTMh2IkbcgguTbnzv8AVP23ex6YfYWPqVnFrS6GtDiJgXZgbs1I/a/xu9j05QH6yr2t/wCgW0Zp+gGxN/ECZNJmYCsKWi6TTRqNY1rg8C83A4h8g7+/cl1LZTFpFmLXkuHSnDFpdGcxAifxVjamAasbqg9jkEhJcE5CIhRFVpCxNeSTekgDB0DAyD2iTjxVY7QDCQRsyAJ2Tv7VZPfJlKY5VVfYdEU2kAgzcuYkEFoy2ZifNX7VWWt8Q7bn+H53q1a1SUESottoB7QCYhwd4ZjsIkd6nOsbmReM4R3/AJhQbXU2BZwyjKLxmxSt0cReAe5wLXNOGwhsOGPS5sk7SdicbZHF+FQt5wddIwEQMMeqB5mFYNqGc0VoIu7uzfvC3SndGWY06YaXFxkm8Zkyk1bY8OIbTc4bwQpNkdLQfzIwUKvTrBxuMa5uYJdB8O5QSLNbC4lpBaRmCd/+QmqtsOMU3Eb4zgo9GWd4e91QAXogAzkBt34exN1RUBMUyRvvASgcsdobUnmQW4EEDiPcVGttlqFxcwtDYEAwNsunmHMTjPCE9oiyvbfLxBc6YBna8+xw757U9aXCYz/O1EURpVwcatM444N3kR0cog9qfs1mrkC9q4uYmGTfxkjmxdxHgrMXTmB3JtxuOBEwc93+VVSxZGdUeCHxNnV8z6p5qTTqExLSMNu/colodts5DZptBfhAJcBnjt3Ge5Qm3wXBzBGIB52eyRfxHHDOFcVnQFDuNJxBP53KqrDVqx/pHBrcQ52LiCXANv5AlrR3lTtHUC8Ovh7CHEAScWjI4jGeCeNADFhjh6qZZnSJ8UDQsA69Txb/AGpYsY6zu+7/AGqHpVzg9oDnNkCADE86D34tHelaCqlzXS4ui6MXXsboJ8iD39ygfr2aBIPdhtw2AJl2zs9VOtfRPd7VCkZkwACSTwkrUBMJIfjA7z4pt7rwkG6zaciRw3BOsGUYN8yqyMhJITpajLFB0MII0Fzbc9H+p/EfY9HVqatz3Fri0w6WwcQA2ImZyKDf9T+I+x6nhbRVDSrOlq6gIluLIOEGM8jPkdyka0vLIa4Q+TIEc0OG/aTA9FMQUQYQcEaJBUPZCaJg45Hy/Pv4KxtVnJxCg1KbpaN5jd80n/6qqQKV94AyGeOHH2hXQEJmy2cNGCdqtlpGOIIwz7uKkhbrY58BwIwnvMzs4KrtTecULCRrJu1hLT0ybgGGGPZhOKfttI5hY0sIwioims6vhCcDs/I27R7UirWhpnA5e/3HOEm02q41zi0mBMKRQoF7gXZDYuksluD2WeWuYx8SHVMGCT86Nim0ZLWzEwJu4iY2HchaWktIbdJ2XwS3PaB3pLmuDIbdD4gZ3QezOFEV1otlW8Qx1AiYF5xvboOzMEdym2Gq5wN8sJn5hkAHIHjChGxvvF2roGTO2Ti4zMZwW+aesNF7HmKTGsO0ETheiRO6PHsQPPqvFZrQG3C0km8A+Zwhs4tzk9iiuxJUmpZZrNqXGmGlt+8bwn5obEEHfO7cmrS2DjkrAaDsY25pu2O5u0mYH5y2hCq4YYidm/afcfPenrJTL3AkYDZxSVWVJkAdil1rQxzQGxOYiMstmeKjwmaFNg6EYC7g6cBs81xz0ozyxmf0rFVKPbswoynW5mEqG1doQGP/AB4doPvUrR4wO6fd/hQCBIu57AMvEZdnkrax0rrQO89qBNsY6440wC/ZIGUiYnCcPJCxUyGNvNa10YhoAHlhMKQgsbf6rt0+X8vZUdbvv+37I9s6Ph7VCcQASRIumQNoxwU229HvChmY5sTdMTlK6Q5o1R2DS8Y/NYMcffG9Pgc4ScYwAyA3/imsZAbznfOechv9+CdpROGO93HciJCG5Jc5NWS0B5yMg7e2Pcg6PKJGgubTnzP9T+I+xyo+UXKCtQrmm0NDNWHAuY50nHCQeEYbleU/9QfaP/V6d0jbdU2YJJIAaBJJOAAEiSe0byQAStssgOV1aOlQnddePO+Qpeg+VVStWp03Npw8Em7elpAJjEnd5q2aLXEw0mZLBUl0TljTDCY2YD621TNHWoVG3hE7cIO0ZZjEEEHIghSykxBBCUBFRrdYmVmFlRt5p2ZYjIgjEHiFJQQUdDkrZ2Oa5oqAtIcP1j8wZyJxGAVhpGwCsGguc26SQWmDiCNo4qWgUFbaNEhwdNSpLpJIMYkRIA4AJ232I1KerD3sy57OlzdnYVLJWM5QcmdZWdWNYNvEYOaSBAAibwww80Fk3kzJ59otD27WkgSN0jFLGhKoytlYdoafcs7Z+Tj3OlloaQCJa2/GGzpkjv3p06BtDgbloAgxN+qMsThEbRlAwySyl8NFWkZW1/exhU+pZqppsaKpvgc58ReMETdGGZBjgsYdDWuLra7S4EyddVkiBhBbwPitnopj2UWNqOvPDQHOkmTvk4ntQNCzWj6Vp/hyMATliMCYw6SI0LVjFWnlgCMnbybp8IPvUiu98i64AbiPwTtF5ui8QTGJGXsHsS0ieUPSdO1FwNnqUWtjEVGuJmTiCNkR4KE+jbzm6yO7qo9yjco/jusmzO/V3RgLnSkzN4Tld8FUuraTnC/H8klUXQsFsOLviwLcQBrCHGCIJPRz4p6y1bcCAaVnuyJIe6YnGJ4KlqWrSHzdYTG1tA4ztgdXzRst+kruLSXTgNXTIjtBB8kVq7dVrh0UmNc26cSYN7nQM8uj5qFQs76Zc5lFjTMDeW81oxvbGl+H1U/oC0Vn0ptDQ194iAI5oiDHirSVBA+MVtU5xpAvDobTDhzm4QZyGBPgVT1Ktodh8UcJwnWNjtPBaYlYq3cqbSyo9upEBxAJZVxAMAyM5jYNqQNXY7GGBoOJAA8AApgKw1HlhWk3qIAgmYeJjICRt4p2ry1c39k04kYOdsAxxbxI7lS21lGsQ/l1ETSaZE4VMsdvNWvsFo1lNj4i80OjdIBjzQC29HvChv6Jk3RdMnKMM1LtvR7wodQwDIvC6cBmc8FYUyW4AA3aY8Tw7PNP0pncNg95TYpS4OdmMm7G/jx4KRKrIObKk8m9BEmRNyZLjtxm63v8FL0Pok1Yc/Cn5u7OHFaynTDQABAGAAyCzMrEFAII0Fhpzyn0x2n/AKuQ0nDXUqjousfLicmgte2/3Fwx3Eo3i5U5081xBjHY4T7E3V0mDeA1ZAbzTrALx3EHLbityieAqvQbw91So3oPe5zSMnNNwBw4Esc4cHA7UDouzuF2WlmVzWEsjdq713uhOG33S9opmGxddebD5ziJOCzRMrNBIbVB2jxCUqgIIFJlAaCCCAQsXyl5b0bJXFN9F746TmkSMA43QTsDhtE4raSsxp3k/Z69S9WpuJ+ddIAdGUyJBxzEFSVijukGAVWOZ84tEjNzHjCd8SHDdHEpem7bSslLW1bxaTduiJOBJ3YAAn/KkWV7S9znkAsHRxwF3CBt5spvTrKFdlyocAQZABLSTdydgQZiFKWJRND6Vs1ss5rUWuaA645rgA9joBGI4EEEeoVvYnF1NpOcYnZhhPYqTk7oqjRpauzEua9191V0AuMQIAwAA960zqbQy6BhERwiEiCZZ2wcobDaKxs7XXqsSLwwfhe5hyy2YFT9HvN5zR0RBGMkTIiduQPfwWZ0ZyQoWe0ttDXklkljQCCSRdF6TdwB2DHDJa/RVmuguObvZ+SVYtJpD0vpChRj4xVFMHIGfExkJ2lM126tzHU3XmujbLXNdk5pO3EHdCq+XPJQWtwe17WuDQwh5LRgXQ4ENd1jIhWmjbAGso0WuvNosDb3Wu44DdKnK8JXxctvPc5rQRLnGQBAGJx7fFMWB9Gu0voV7910OLTi07nNPsgKRyk0cK9ndSvXS664OkxLHBwmMYlqzPI7k4bCari8frAGNpNdfyM3iYA4DbnwSl3Xy2NhqFzccxIMZSMFKCZsNG60Dbme04p9WGZ6kOUCu0l4YKjWOIkMkXiN8H0ViQuYcrORtrr2zWU34X77HggBmM4mZaWxsBwAjimSG3s9V7Kmreb0zdMEYiJaRlMEY9uAhTnhxwbnvJwCYYNZXvDot27CYjDhn4hVPL3RlevQaygT0ue1okxGBu/OAOzvSehHVbuoVGc50OGZEYxvGcqxaslyGstooWQ07RMl51THE3g2BnOIEyceOAWupU7rQNwA8BCkNSjW880do96jNPsUq35D7Q9hUUe5dIYlApUiarjBEOGOww3/APQ8FrNDaFv8+oObsbv4nh7U9obQkQ+qMcww7OLuPD8jRALMzXRRNbglIILKgggggp9K6DbVdeBuu24SD28VVu5N1tj2HtLh7lrEFbkY13JuvvYf4j7wq+16OrMJGpqVOLA1wPDEhdCQTdIwx5L1SMWUz4eiQeS1Ufsmd11bxBLGEGga4yp+BCS7Qlf6N3j+K3qCbhzx+hK22nU7nO9zkTdG1x8yt4vPvXREEsc8NCsPm1fByj1rLVOetHd6tXS0EscwNneAcXwcDLGY9ssxTT6JIgwe2mzeTsaNpJ711REQlo5hZnXBDboAyAaAPAFPutb97fA+q6NqW9UeASTZmdRvgFbKcuqB5MzT+67+9TaVseM7h7AR710A2Omc6bPuj0STo2ic6bPuhSynPq9Uu+aPE+ijtoi9fLBei7N9wwE4EAQc10U6IofRM8Ek6FofRN8/VWynNPk1gaWtYBIIJ1jiSDAIlzD1QnrBT1ci5IkuxqXsXGTm3fPiuhHQFn+jHi71Tf6O0D80j+J3vKlwMs23fUPi31Svjw6rv6f7lpjyaobnfeSTyZo/X+9+CXBTNG3jqv8A6f7lWaQh4IAe0kQHXQYO/NbR/Jelsc8d49Ek8lGdd3krcFMlZmQ2BUeDjjd3xGHADzSa7Xn9sTAPzTOIgeBx71rH8lm/SO8B6pt/JgD9ofAeqcFM1oxt2TUeXmZBukGMIH4q2Fpbv9qgaBo6990m7gThjlHqr/8ARkfSH7o9UuBT2yqCBG+fIj3qZydol1dpiQ0Ek9xA9vkp9Hky2cahI3AAecq7sdlZTbdYIHmeJKXBSQAjQQWVBBBBAEEEEH//2Q=="/>
          <p:cNvSpPr>
            <a:spLocks noChangeAspect="1" noChangeArrowheads="1"/>
          </p:cNvSpPr>
          <p:nvPr/>
        </p:nvSpPr>
        <p:spPr bwMode="auto">
          <a:xfrm>
            <a:off x="155575" y="-1081088"/>
            <a:ext cx="3810000" cy="226695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152" name="Picture 8" descr="C:\Users\aivaniv\Desktop\academy\bench psu.jpeg"/>
          <p:cNvPicPr>
            <a:picLocks noChangeAspect="1" noChangeArrowheads="1"/>
          </p:cNvPicPr>
          <p:nvPr/>
        </p:nvPicPr>
        <p:blipFill>
          <a:blip r:embed="rId3" cstate="print"/>
          <a:srcRect/>
          <a:stretch>
            <a:fillRect/>
          </a:stretch>
        </p:blipFill>
        <p:spPr bwMode="auto">
          <a:xfrm>
            <a:off x="5410200" y="1295400"/>
            <a:ext cx="3073344" cy="1828800"/>
          </a:xfrm>
          <a:prstGeom prst="rect">
            <a:avLst/>
          </a:prstGeom>
          <a:noFill/>
        </p:spPr>
      </p:pic>
      <p:pic>
        <p:nvPicPr>
          <p:cNvPr id="6153" name="Picture 9" descr="C:\Users\aivaniv\Desktop\academy\71-xzWH1FZL._SL1294_.jpeg"/>
          <p:cNvPicPr>
            <a:picLocks noChangeAspect="1" noChangeArrowheads="1"/>
          </p:cNvPicPr>
          <p:nvPr/>
        </p:nvPicPr>
        <p:blipFill>
          <a:blip r:embed="rId4" cstate="print"/>
          <a:srcRect/>
          <a:stretch>
            <a:fillRect/>
          </a:stretch>
        </p:blipFill>
        <p:spPr bwMode="auto">
          <a:xfrm>
            <a:off x="6705600" y="3810000"/>
            <a:ext cx="1811003" cy="1952865"/>
          </a:xfrm>
          <a:prstGeom prst="rect">
            <a:avLst/>
          </a:prstGeom>
          <a:noFill/>
        </p:spPr>
      </p:pic>
      <p:sp>
        <p:nvSpPr>
          <p:cNvPr id="21" name="Rectangle 20"/>
          <p:cNvSpPr/>
          <p:nvPr/>
        </p:nvSpPr>
        <p:spPr>
          <a:xfrm>
            <a:off x="457200" y="1295400"/>
            <a:ext cx="4572000" cy="5507662"/>
          </a:xfrm>
          <a:prstGeom prst="rect">
            <a:avLst/>
          </a:prstGeom>
        </p:spPr>
        <p:txBody>
          <a:bodyPr>
            <a:spAutoFit/>
          </a:bodyPr>
          <a:lstStyle/>
          <a:p>
            <a:pPr marL="742950" lvl="1" indent="-285750">
              <a:lnSpc>
                <a:spcPct val="115000"/>
              </a:lnSpc>
              <a:spcAft>
                <a:spcPts val="0"/>
              </a:spcAft>
              <a:buFont typeface="Times New Roman"/>
              <a:buChar char="•"/>
              <a:tabLst>
                <a:tab pos="914400" algn="l"/>
              </a:tabLst>
            </a:pPr>
            <a:r>
              <a:rPr lang="en-US" b="1" i="1" dirty="0" smtClean="0">
                <a:solidFill>
                  <a:schemeClr val="accent6">
                    <a:lumMod val="75000"/>
                  </a:schemeClr>
                </a:solidFill>
                <a:latin typeface="Calibri"/>
                <a:ea typeface="Calibri"/>
                <a:cs typeface="Times New Roman"/>
              </a:rPr>
              <a:t>What it does ?</a:t>
            </a:r>
            <a:endParaRPr lang="en-US" dirty="0" smtClean="0">
              <a:solidFill>
                <a:schemeClr val="accent6">
                  <a:lumMod val="75000"/>
                </a:schemeClr>
              </a:solidFill>
              <a:latin typeface="Calibri"/>
              <a:ea typeface="Calibri"/>
              <a:cs typeface="Times New Roman"/>
            </a:endParaRPr>
          </a:p>
          <a:p>
            <a:pPr marL="1143000" lvl="2" indent="-228600">
              <a:lnSpc>
                <a:spcPct val="115000"/>
              </a:lnSpc>
              <a:spcAft>
                <a:spcPts val="0"/>
              </a:spcAft>
              <a:buFont typeface="Times New Roman"/>
              <a:buChar char="•"/>
              <a:tabLst>
                <a:tab pos="1371600" algn="l"/>
              </a:tabLst>
            </a:pPr>
            <a:r>
              <a:rPr lang="en-US" dirty="0" smtClean="0">
                <a:latin typeface="Calibri"/>
                <a:ea typeface="Calibri"/>
                <a:cs typeface="Times New Roman"/>
              </a:rPr>
              <a:t>Serves as a power source for your devices.</a:t>
            </a:r>
            <a:endParaRPr lang="en-US" sz="2800" dirty="0" smtClean="0">
              <a:latin typeface="Calibri"/>
              <a:ea typeface="Calibri"/>
              <a:cs typeface="Times New Roman"/>
            </a:endParaRPr>
          </a:p>
          <a:p>
            <a:pPr marL="1143000" lvl="2" indent="-228600">
              <a:lnSpc>
                <a:spcPct val="115000"/>
              </a:lnSpc>
              <a:spcAft>
                <a:spcPts val="0"/>
              </a:spcAft>
              <a:buFont typeface="Times New Roman"/>
              <a:buChar char="•"/>
              <a:tabLst>
                <a:tab pos="1371600" algn="l"/>
              </a:tabLst>
            </a:pPr>
            <a:r>
              <a:rPr lang="en-US" dirty="0" smtClean="0">
                <a:latin typeface="Calibri"/>
                <a:ea typeface="Calibri"/>
                <a:cs typeface="Times New Roman"/>
              </a:rPr>
              <a:t>Provides regulated voltage/current</a:t>
            </a:r>
          </a:p>
          <a:p>
            <a:pPr marL="742950" lvl="1" indent="-285750">
              <a:lnSpc>
                <a:spcPct val="115000"/>
              </a:lnSpc>
              <a:buFont typeface="Times New Roman"/>
              <a:buChar char="•"/>
              <a:tabLst>
                <a:tab pos="914400" algn="l"/>
              </a:tabLst>
            </a:pPr>
            <a:r>
              <a:rPr lang="en-US" b="1" i="1" dirty="0" smtClean="0">
                <a:solidFill>
                  <a:srgbClr val="F79646">
                    <a:lumMod val="75000"/>
                  </a:srgbClr>
                </a:solidFill>
                <a:latin typeface="Calibri"/>
                <a:ea typeface="Calibri"/>
                <a:cs typeface="Times New Roman"/>
              </a:rPr>
              <a:t>What you should we know about it?</a:t>
            </a:r>
          </a:p>
          <a:p>
            <a:pPr marL="1143000" lvl="2" indent="-228600">
              <a:lnSpc>
                <a:spcPct val="115000"/>
              </a:lnSpc>
              <a:spcAft>
                <a:spcPts val="0"/>
              </a:spcAft>
              <a:buFont typeface="Times New Roman"/>
              <a:buChar char="•"/>
              <a:tabLst>
                <a:tab pos="1371600" algn="l"/>
              </a:tabLst>
            </a:pPr>
            <a:r>
              <a:rPr lang="en-US" dirty="0" smtClean="0">
                <a:latin typeface="Calibri"/>
                <a:ea typeface="Calibri"/>
                <a:cs typeface="Times New Roman"/>
              </a:rPr>
              <a:t>Maximum operating limits</a:t>
            </a:r>
          </a:p>
          <a:p>
            <a:pPr marL="1143000" lvl="2" indent="-228600">
              <a:lnSpc>
                <a:spcPct val="115000"/>
              </a:lnSpc>
              <a:buFont typeface="Times New Roman"/>
              <a:buChar char="•"/>
              <a:tabLst>
                <a:tab pos="1371600" algn="l"/>
              </a:tabLst>
            </a:pPr>
            <a:r>
              <a:rPr lang="en-US" dirty="0" smtClean="0">
                <a:latin typeface="Calibri"/>
                <a:ea typeface="Calibri"/>
                <a:cs typeface="Times New Roman"/>
              </a:rPr>
              <a:t>Maximum voltage</a:t>
            </a:r>
          </a:p>
          <a:p>
            <a:pPr marL="1143000" lvl="2" indent="-228600">
              <a:lnSpc>
                <a:spcPct val="115000"/>
              </a:lnSpc>
              <a:buFont typeface="Times New Roman"/>
              <a:buChar char="•"/>
              <a:tabLst>
                <a:tab pos="1371600" algn="l"/>
              </a:tabLst>
            </a:pPr>
            <a:r>
              <a:rPr lang="en-US" dirty="0" smtClean="0">
                <a:latin typeface="Calibri"/>
                <a:ea typeface="Calibri"/>
                <a:cs typeface="Times New Roman"/>
              </a:rPr>
              <a:t>Maximum current</a:t>
            </a:r>
          </a:p>
          <a:p>
            <a:pPr marL="1143000" lvl="2" indent="-228600">
              <a:lnSpc>
                <a:spcPct val="115000"/>
              </a:lnSpc>
              <a:buFont typeface="Times New Roman"/>
              <a:buChar char="•"/>
              <a:tabLst>
                <a:tab pos="1371600" algn="l"/>
              </a:tabLst>
            </a:pPr>
            <a:r>
              <a:rPr lang="en-US" dirty="0" smtClean="0">
                <a:latin typeface="Calibri"/>
                <a:ea typeface="Calibri"/>
                <a:cs typeface="Times New Roman"/>
              </a:rPr>
              <a:t>Maximum power</a:t>
            </a:r>
          </a:p>
          <a:p>
            <a:pPr marL="1143000" lvl="2" indent="-228600">
              <a:lnSpc>
                <a:spcPct val="115000"/>
              </a:lnSpc>
              <a:buFont typeface="Times New Roman"/>
              <a:buChar char="•"/>
              <a:tabLst>
                <a:tab pos="1371600" algn="l"/>
              </a:tabLst>
            </a:pPr>
            <a:r>
              <a:rPr lang="en-US" dirty="0" smtClean="0">
                <a:latin typeface="Calibri"/>
                <a:ea typeface="Calibri"/>
                <a:cs typeface="Times New Roman"/>
              </a:rPr>
              <a:t>Number of channels</a:t>
            </a:r>
          </a:p>
          <a:p>
            <a:pPr marL="742950" lvl="1" indent="-285750">
              <a:lnSpc>
                <a:spcPct val="115000"/>
              </a:lnSpc>
              <a:buFont typeface="Times New Roman"/>
              <a:buChar char="•"/>
              <a:tabLst>
                <a:tab pos="914400" algn="l"/>
              </a:tabLst>
            </a:pPr>
            <a:r>
              <a:rPr lang="en-US" b="1" i="1" dirty="0" smtClean="0">
                <a:solidFill>
                  <a:srgbClr val="F79646">
                    <a:lumMod val="75000"/>
                  </a:srgbClr>
                </a:solidFill>
                <a:latin typeface="Calibri"/>
                <a:ea typeface="Calibri"/>
                <a:cs typeface="Times New Roman"/>
              </a:rPr>
              <a:t>How do we use it?</a:t>
            </a:r>
          </a:p>
          <a:p>
            <a:pPr marL="1143000" lvl="2" indent="-228600">
              <a:lnSpc>
                <a:spcPct val="115000"/>
              </a:lnSpc>
              <a:buFont typeface="Times New Roman"/>
              <a:buChar char="•"/>
              <a:tabLst>
                <a:tab pos="1371600" algn="l"/>
              </a:tabLst>
            </a:pPr>
            <a:r>
              <a:rPr lang="en-US" dirty="0" smtClean="0">
                <a:latin typeface="Calibri"/>
                <a:ea typeface="Calibri"/>
                <a:cs typeface="Times New Roman"/>
              </a:rPr>
              <a:t>Set the output Voltage/Current</a:t>
            </a:r>
          </a:p>
          <a:p>
            <a:pPr marL="1143000" lvl="2" indent="-228600">
              <a:lnSpc>
                <a:spcPct val="115000"/>
              </a:lnSpc>
              <a:buFont typeface="Times New Roman"/>
              <a:buChar char="•"/>
              <a:tabLst>
                <a:tab pos="1371600" algn="l"/>
              </a:tabLst>
            </a:pPr>
            <a:r>
              <a:rPr lang="en-US" dirty="0" smtClean="0">
                <a:latin typeface="Calibri"/>
                <a:ea typeface="Calibri"/>
                <a:cs typeface="Times New Roman"/>
              </a:rPr>
              <a:t>Connect to power input of the device.</a:t>
            </a:r>
          </a:p>
          <a:p>
            <a:pPr marL="1143000" lvl="2" indent="-228600">
              <a:lnSpc>
                <a:spcPct val="115000"/>
              </a:lnSpc>
              <a:buFont typeface="Times New Roman"/>
              <a:buChar char="•"/>
              <a:tabLst>
                <a:tab pos="1371600" algn="l"/>
              </a:tabLst>
            </a:pPr>
            <a:r>
              <a:rPr lang="en-US" dirty="0" smtClean="0">
                <a:latin typeface="Calibri"/>
                <a:ea typeface="Calibri"/>
                <a:cs typeface="Times New Roman"/>
              </a:rPr>
              <a:t>Observe polarity or you’ll see the blue smoke</a:t>
            </a:r>
            <a:r>
              <a:rPr lang="en-US" dirty="0" smtClean="0">
                <a:latin typeface="Calibri"/>
                <a:ea typeface="Calibri"/>
                <a:cs typeface="Times New Roman"/>
                <a:sym typeface="Wingdings" pitchFamily="2" charset="2"/>
              </a:rPr>
              <a:t></a:t>
            </a:r>
            <a:r>
              <a:rPr lang="en-US" dirty="0" smtClean="0">
                <a:latin typeface="Calibri"/>
                <a:ea typeface="Calibri"/>
                <a:cs typeface="Times New Roman"/>
              </a:rPr>
              <a:t>!!!</a:t>
            </a:r>
          </a:p>
          <a:p>
            <a:pPr marL="1143000" lvl="2" indent="-228600">
              <a:lnSpc>
                <a:spcPct val="115000"/>
              </a:lnSpc>
              <a:buFont typeface="Times New Roman"/>
              <a:buChar char="•"/>
              <a:tabLst>
                <a:tab pos="1371600" algn="l"/>
              </a:tabLst>
            </a:pPr>
            <a:endParaRPr lang="en-US" dirty="0" smtClean="0">
              <a:latin typeface="Calibri"/>
              <a:ea typeface="Calibri"/>
              <a:cs typeface="Times New Roman"/>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00000"/>
              </a:lnSpc>
            </a:pPr>
            <a:r>
              <a:rPr lang="en-US" sz="2800" dirty="0" smtClean="0">
                <a:solidFill>
                  <a:schemeClr val="accent6">
                    <a:lumMod val="75000"/>
                  </a:schemeClr>
                </a:solidFill>
              </a:rPr>
              <a:t>Practical Exercises </a:t>
            </a:r>
          </a:p>
        </p:txBody>
      </p:sp>
      <p:sp>
        <p:nvSpPr>
          <p:cNvPr id="2" name="Slide Number Placeholder 1"/>
          <p:cNvSpPr>
            <a:spLocks noGrp="1"/>
          </p:cNvSpPr>
          <p:nvPr>
            <p:ph type="sldNum" sz="quarter" idx="10"/>
          </p:nvPr>
        </p:nvSpPr>
        <p:spPr/>
        <p:txBody>
          <a:bodyPr/>
          <a:lstStyle/>
          <a:p>
            <a:pPr>
              <a:defRPr/>
            </a:pPr>
            <a:r>
              <a:rPr lang="en-US" smtClean="0">
                <a:solidFill>
                  <a:srgbClr val="969696"/>
                </a:solidFill>
              </a:rPr>
              <a:t>Page </a:t>
            </a:r>
            <a:fld id="{52FA82AE-F571-4DB8-B1F2-0BD6296CA4F4}" type="slidenum">
              <a:rPr lang="en-US" smtClean="0">
                <a:solidFill>
                  <a:srgbClr val="969696"/>
                </a:solidFill>
              </a:rPr>
              <a:pPr>
                <a:defRPr/>
              </a:pPr>
              <a:t>55</a:t>
            </a:fld>
            <a:endParaRPr lang="en-US" dirty="0">
              <a:solidFill>
                <a:srgbClr val="969696"/>
              </a:solidFill>
            </a:endParaRPr>
          </a:p>
        </p:txBody>
      </p:sp>
      <p:sp>
        <p:nvSpPr>
          <p:cNvPr id="8" name="TextBox 7"/>
          <p:cNvSpPr txBox="1"/>
          <p:nvPr/>
        </p:nvSpPr>
        <p:spPr>
          <a:xfrm>
            <a:off x="228600" y="838200"/>
            <a:ext cx="6199902" cy="410882"/>
          </a:xfrm>
          <a:prstGeom prst="rect">
            <a:avLst/>
          </a:prstGeom>
          <a:noFill/>
        </p:spPr>
        <p:txBody>
          <a:bodyPr wrap="none" rtlCol="0">
            <a:spAutoFit/>
          </a:bodyPr>
          <a:lstStyle/>
          <a:p>
            <a:pPr marL="742950" lvl="1" indent="-285750">
              <a:lnSpc>
                <a:spcPct val="115000"/>
              </a:lnSpc>
              <a:spcAft>
                <a:spcPts val="0"/>
              </a:spcAft>
              <a:buFont typeface="Times New Roman"/>
              <a:buChar char="•"/>
              <a:tabLst>
                <a:tab pos="914400" algn="l"/>
              </a:tabLst>
            </a:pPr>
            <a:r>
              <a:rPr lang="en-US" b="1" i="1" dirty="0" smtClean="0">
                <a:solidFill>
                  <a:schemeClr val="accent6">
                    <a:lumMod val="75000"/>
                  </a:schemeClr>
                </a:solidFill>
                <a:latin typeface="Calibri"/>
                <a:ea typeface="Calibri"/>
                <a:cs typeface="Times New Roman"/>
              </a:rPr>
              <a:t>Using electronics workbench tools – digital </a:t>
            </a:r>
            <a:r>
              <a:rPr lang="en-US" b="1" i="1" dirty="0" err="1" smtClean="0">
                <a:solidFill>
                  <a:schemeClr val="accent6">
                    <a:lumMod val="75000"/>
                  </a:schemeClr>
                </a:solidFill>
                <a:latin typeface="Calibri"/>
                <a:ea typeface="Calibri"/>
                <a:cs typeface="Times New Roman"/>
              </a:rPr>
              <a:t>multimeter</a:t>
            </a:r>
            <a:r>
              <a:rPr lang="en-US" b="1" i="1" dirty="0" smtClean="0">
                <a:solidFill>
                  <a:schemeClr val="accent6">
                    <a:lumMod val="75000"/>
                  </a:schemeClr>
                </a:solidFill>
                <a:latin typeface="Calibri"/>
                <a:ea typeface="Calibri"/>
                <a:cs typeface="Times New Roman"/>
              </a:rPr>
              <a:t> </a:t>
            </a:r>
          </a:p>
        </p:txBody>
      </p:sp>
      <p:sp>
        <p:nvSpPr>
          <p:cNvPr id="6146" name="AutoShape 2" descr="&amp;Rcy;&amp;iecy;&amp;zcy;&amp;ucy;&amp;lcy;&amp;tcy;&amp;acy;&amp;tcy; &amp;scy; &amp;icy;&amp;zcy;&amp;ocy;&amp;bcy;&amp;rcy;&amp;acy;&amp;zhcy;&amp;iecy;&amp;ncy;&amp;icy;&amp;iecy; &amp;zcy;&amp;acy; benchtop power supply"/>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148" name="AutoShape 4" descr="data:image/jpeg;base64,/9j/4AAQSkZJRgABAQAAAQABAAD/2wCEAAkGBxQTEhUUEhQVFRUXFxwUFxQXGBcYGBgYFxcWFxwXGBgaHCggHB0lHBQVITEhJSkrLi4uGB8zODMsNygtLisBCgoKDg0OGhAQGiwkHBwsLCwsLiwsLCwsLCwsLCwsLCwsLSwsLCwuLCwsLCwsLCwsLDcsLCwtLCwsLCssLDcsLP/AABEIAK0BIwMBIgACEQEDEQH/xAAcAAAABwEBAAAAAAAAAAAAAAAAAQIDBAUGBwj/xABKEAABAwEEBQkCCgkEAQUBAAABAAIRAwQSITEFE0FRYQYiMlJxgZGh0bHBBxQVQlNicpLh8BYjQ1SCg6LS8TNEk7KzJTVjwuI0/8QAGAEBAQEBAQAAAAAAAAAAAAAAAAECAwT/xAAsEQEAAgEDBAECBQUBAAAAAAAAARECAxIhMUFRYROR8AQjQnGBIqGx4fEU/9oADAMBAAIRAxEAPwDuKCCCAIIJm0WprOkQPzuQOyhKprRprqN73egVZaLU5/ScTw2eC1GMpa+tOlKbcjeO5uPmqy0aYe7ow0eJVcgrthmz3xt/Xd4lD45U67vEplBWg/8AHanXd4oxbqnXd4qPCEJQkjSFTrlH8o1eufL0UaESUJg0pV63kPRH8rVesPAeihoo7+zFKgtN+Vqu8eAWe0z8IJouLGFr3DAmBdB3YZnJMco7TW1bqdLmOdA1hxIBzhsiDsBneue1+S9an0nADi07MdhKVBct2z4SK20U+y6fVRbRy0e8y8lx6rcAPBYhmhajpioO0teB55ql03b6tNxs9AODm4PfjeJIBhp2YEY547EpbdRZyjqAHpzsmo/DsgjzVRob4TX1bQ2gQ9hdeaHl7nQ5rSRLcNojvWA0LyRtVR0hxpk/OBN7v/FdB0DyAZTqsq1KlR9RpJmQBiCMgMcylSlt3ye0xWBfefrMjztnYroadf1W+ao7LZw0QBCkEJUFytRp13UHiUfy8eoPEqpQhNsFyt/l36nn+CP5d+p5/gqeEE2wXK6GnR1D4o/l1vUPiFSIJtguV38ut6jvEI/l1vUd5KiQTbBa+GnGdV3l6pQ03T3P8B6rPpLnQm2C5aP5ap/W8E5Z9LUnODQYJykQshVrqJUqlTbC26ReQTNDFrScyAfEILDQrXagwSe4DMqotGnywOcWYNE4Ek9wAknhvVRpi3OdWf8AVN0cAFkfhC0g5mj67mEh0MAIzE1aYw8StxHCNDaOX179laWDdqXT4qC7lbR2tr99Gp54Lg7eU1qGVoq/eKcHK22D/c1fvK8JTuf6X2fbrh/Jf6Iv0ysm11QdtKr/AGriTeWttGVpq+Kdby7t37w/yVuCnahyysf0ru+lV/tShyvsf0w72vHtauLjl7b/AN4PgPRGOX1v+mHexvolwU7UOVVjP+4Z5j2hLHKayfvFPx/BcT/T62/SMP8ALYj/AE/te00j202pcFO2DlJZf3il95KHKKy/vFL74XEh8IFp2toH+U1H+n9f6Kz/APEE4KduGnrMf9xR++31TrNK0DlXon+Yz1XDBy5qH9hZz/LHoknludtmsx/gHolwU7222UzlUpnse31We0pZrTUqE0a5psJm6KjBjETk7Z2ZLko5Zg52OzH+FKHLGntsdDuvD3qcScw6kyxaRGVqP/Iz+wJZoaUGVo/qYuW/pdQ22Kl953qjHKqy7bE377vVKg5dZ+KV3EGqwvfAF4wcLo+dOMG94lR6fJSajqj2S5xkwDEwBnnsXL/0nsn7n4VHeqA5U2T91eOyqfVWKhJiZdrslhuZNgdkKY1q4a3ldZhlRrjsrn1TjeWVDq2ofzj6q2U7iAjhcSHLKh1rWP5n4pQ5Y0PpbWP4z6oU7UguMN5ZUdlotg/iKcby2pjK12sefuQp2NEuQjly398tPewf2pwctx++1e+m30Qp1pBcpby13W099NvotHyK02+01nzadaxjJc0Ma03nEBpkbID8N4CFNmiJQMb1CrVoMIh+pXUSrWlNlyQ54kDaf8+5RaKJTVV0AyJ3pwpLslJVd07Tb7rblPm3REnGIG4oLWWQcxn2R7AjXNphdJj9bU+2faVjvhM/9tr9tP8A8rFsNJTramXSO3j2LH/CXPydWyzp7f8A5G8F07I4vZ7Le2xs3putSukg5jBS7Fl3+ij2zpu7fcokTyFnoFzg0CSTAEge1SbZo59MAvZAOEyCJ7kzZmNLoe663aYndsVlbWtZZ2imbzXPLr0R0RdiD34rlllMZRD2aWljlpZZT29x67df56GtHWWo6m65Svh2BdMZZR2HFQ3WY37l03pi7tlWFqpmaFMYEMGRzLzJ7Mk+2uTXr1I6LXDZhkwewqfJk6x+F0rrm7iJn+Lmoriv9qu16OfTF59MtGUlQVbOquFldMm/UDQSdjRejfnCqFvGZ7vPr44YzGy+Yvn/AJH7lhs5I30yMwR2iFN0HRquqjUvax4BcHOeGRs6Rw2+1XfKqvW+L0qdodrat97xVm+NXda0MbUHNIvXpA257FnLOs4x8/V52fo1GimQW86cHbADEzx5uHaVEjFbJml6tKtZ6FB9Smy5SbUa1jg5xIBe66W3iSNoGMBV+i69L41XrXJptbWq02hpgHEUzAGEFzc9sKfLlVzHZI4Z4hEVprTpepWsT9e41Ha1jaZLcGgNc50ECJPN7lmjmt4TM3cNCASwANoUjR1J5qDVCXDHYe/HBWmlr2qaKwaKt8kAAA3A3hxKk51MQ9GnobtPLPnj1x9fPpWMbT1RknWTIwMRgInfiT3Z4qKG8Vf07Vq9VTpimQ5rb5IB5zjjjswhN0wzX1nw26wOcwbC6QBA24kqfJfZv/yRFVnzfPri+PNKUs4hIKu7ZaRUoXnNYHipdF0QYuycO9UhWsZvq462nGExU3ExYSilSLDN8EMFQg4MILg7gQMSr7SLGOsmsdQp0KorCm1rGvbLbhc4vD3En5sRG1TLOpiPLkpDZ26svvGZi7h9Ug9kXu8BRZWlmz2enQL7O20Pq09a4Pc9t2Xva1rbhGxs4/goWn7A2na6lGkMA4MA3OIEgTjAJIEpGpGU1X3HCQp5QlbSlZbKbRVsgs7YZrB8YL6msApNcS6JuzIjKOCxrcYTDU3dvuQmV0v4Fnm/avs0/a9YmrSbcPNGGIMY4b+1bT4GOnauyn7Xrp3Lt1IVCmqxx7k4E3Wz7lpDAqFxIAgdY+4eqOlGF3EbXeO3aku2l/R2NHv3lLZJj5o6vqgWUk5JTkRyUHSbJ0GfZHsCCFm6Dfsj2BBc2mD0jOtfjHOO7eVjfhNn5Oq4/Op/+Rvothbo1j8fnHbG07JWP+E4f+n1Ix59MZk/PHounZHG7LaA3Od4hM1n3nE5SUDSd1XeBRFh3HwUKSrHWa0kupipuBJEccM1It1tD23dWGgYMhx5omT2yqshCVicYu3aNfKMNkdJ9R/mr+/S5OmGlweaI1oAh14xIEDm5dyYsFuu3w9he1/SxgyDOYUNr2xBnOQQQM/8Ii5uwv8AEKfHFNz+L1JyiZ7X2jvxN8c3HlK0jaw5rWMYWMbJAJkknMk9yrlKoMDnBoJkmBJwU6jowEYtfIA2tzMnDfkt4Y9oefV1907skfRbKBJ+MOqtGEatrXGds3iE/py3tqaqnTvaujT1bL8BxlznFxAmCbw8FDqWcMIDiQYBwAOBxG1Ius6zvuD+5TZzcs3DU19M2bXm1tdWdXm8KRY0MBu3AL96cBGzYoOjrTZ6ZtFLWP1dVjaYravnQHNc4XL20iM9ipubGBJOUFsd+DlHvLn8MRFX9x0+i0udLW2kKLLPQe59MVHVi9zbhLnNa2LsnINz4qm2oiUAt447YpUyzUmOJv1AzdLS6fDLYpmkHMdTY1rwdWIyIvFxkkTu471UioUetKk4827460Y4TjtjnrPN+fNda7NI+vS1wr61pAghkG9gIAUHR7mOp1WOeGOeRi7KAZI8VXtaCAQW8QSAZ9IhFP2PFSNPh1y/G3nunGP1XHPO6Knv4TtJVGinTpNcH3ZcXDIlxw8lUlPPOE4eKcFk4syB6W9bxxp5tXV35X07fSKP6Cp1C8mlVbSeBg91QU88IB71Z8p7YXU6FOo8VazL5qVb1/pOFxgftAaJje5UTbOSAQB4j3lD4s7d5j1WZ07yjLx6c7i+rWVdEsfVo1m6htmY2lf57AXBobfc5k3iSZnCVVUaDW22mazWNpueKpYCC24832twwAiBGxVBp4EnD3ngmiVnHTmOJntX37GmqaKFBtepX1Bv03NpMY9lSKj3CIDSYutvY4LM0sx2pMolrHGY6zYt6vQd2FbP4GGy+1fZp+1654+1OIgnD2roXwNxetMxlTz7Xrp3SIqHUQzt8Umtn3Ihd+r5I6+fdn3LQiMEF0G8/bOzhw7E40YicXR3D0TVKC03Oa3fv3n8U7S2XRhv3oHCiOSMoFQdIs3Qb9kexBCgOa3sHsQXNpgraP1j/tH2lY34UR/6e+PpKf8A29YWztg/WP8AtH2lQNIWJlam+lUEseLrhl4HfIB7l07I8+U6T4aQTznXQ2cZ5vtvBTHWGrde6+IZnE4iL0jmxEbyFu3fBvUaSKVrhky0OpyRltBzw2Qm3/B1aSCPjdOIiLjt0ezBajb3tznf2ph26Oqk3Q5pIkGJMOaWgtPNz5wyw44JhljqGII5zi0S4Zj/AAYPAreP+Dy1/vVGd8PGMtdJhuctbjwTbvg/t+QtFmIEECagAichqsMz4qzs9s/m+mGbYKxiCDMfOGRMB0bjvQqWWs0Fxi6MSZaRk0jxvCO9bVvIPSDQA19mwiDedMAyASaeIG5Rq/IDSDpnUuvXZ/WCTdBAMkZ4qf013WPkvmqZY2SuCAQMRM8yBEZnZ0m+ITbbNVIJuTdN04CZESAMzE+a2D+RWkTmygQRDhfbDpu4nGZ5jctyabyK0k0Q1lMc6/DajAJw2bsBgk7L7kfJXNWylSx1ZgtJOG49bDP6jvApv4nU6nAZYzGQ29ILX/olpFvRoU4iA1r2kDnXpEuzzHYUh3J/SI/2kkOvgh7cMZiL2QySsPaXqeIZNtnqTd1cmJi7sORwRtpvJjUydgDTtE7OGK0o0DpAOLnWRxlrWkXhBu8AYjhHZCbOh7cB/wDxvmIO0HmXAYyy2JWHld2p4Z40jEmiRjdnnRIzGWeBw4Jst3sjx25LSM0dpAXb1kqmOkbhl2Lj0gMhey4KHa9E2wsaz4paQ1pJE0nnOIybsx8VJ21w1E53zH91DfHVH9XqjFRvV8ypbtB2kZ2euO2k/wBEw/R9UZ0qg7WOHuWHQKYa4wGGTudv7ldjkpWIBuNxAImtSBg5GCQUxoDV03F1W80gXWi6/bmcBnsx3ngt3Q5VWEMY01WggNkPo1TiGXSCQCHN3dpVimZY+loG00sGtAv4RrKbr0YQImc8uPFE6y2mZutkY4Pp485rjOI2sE9+9aqtyksevZVbUY66++Qxr6YHQEC+0Y8ye9O0uUlhvOL20y3C6A2nhhBnKccdq1E+2JiJ6wwtr0dWdF5mU5Op7f4sVG+SXdR/9J966FT09Yb2Io3L8xco3tXd6MiMb2PZhKVbNI6PeCKZa1xaQHQwAG9MXA6JIwv7N2alNRNOefI79jKn3CfYiOha30VY/wAp/otpYm2Uk6x7YjCIOO/Bwx8RnwUypTsRu3ebzsZcXc0bzJz4AmdyUXLnT9F1RnTqj+W4Jk2YjMOHawrqGpsUSHPHC8frRBjPFo3c075ML4g24Ha9hPUBde3b44+KUbnOtWOsPB3ouj/A2IfaYM82nl2v3wqHlHXFNoptMveMSTk3xwnLxWj+BqzOAtFSOaSxgP1myT5OHip3WJuHSNZ2pNc4nbhlvw/BOJFXNaEamwuH6wD7IyA4708gjRBSkkpSJ2SDpNEc0dg9iCVTyHYES5NudW6g01HkgTePtTIoN/Lj6qTaZNRwG15HmT7JVdpTSlOg9tNxe57heutAMDHEyRnBXREoUm7z953qhqRx+871VO/lJS6tXf0WcPr8R4qVo7S1OtU1bZa+JuvESBnETlBwRE7UD633neqI0eL/AL3qpHxQ8Pz3JJsh3BAyKJ67/EeiPVnrO/p9EmpTAMEsBOyQCe5M3m7HNOzBzc92aWqTqz1neXoi1Z67vBvoo7ajYmRG+82PG9CkNpO3FLAuO6/i0Irr+s37v4peoduPiUk0XbneaAAO3t+6fVHzt7fA+qacCOv4FEH8XDtB9EKOm/vb4H1QGs+p5+iQHHefz3I7x63s9EC779zfvO/tRio/cPvH0Td89b2Itd9YeSod1j939R9EWtqbv60jW8R+e9HfPDw/FEB1R21k/wAQPtTbgDnRnuYUu87h4H1Rh7uHmgjGy0jnQb/x00g6NoHOzs/42KbfPBC+dygrnaHs22ys/wCJibdoKyHOyU/+EeitL53ef4IGoeqPH8EVUO5O2I52WkP5JHsCYqcldHnOzsHc8exX2s4eaUKnBKGaPJDRv0DfvVf7lf2Y0qbAymGtY3BrWiABngApF/t/Pejv9v570Q0LUzrBOVDj3JQd2oqmfcqEQgjQRCUTktJKDpTMh2IkbcgguTbnzv8AVP23ex6YfYWPqVnFrS6GtDiJgXZgbs1I/a/xu9j05QH6yr2t/wCgW0Zp+gGxN/ECZNJmYCsKWi6TTRqNY1rg8C83A4h8g7+/cl1LZTFpFmLXkuHSnDFpdGcxAifxVjamAasbqg9jkEhJcE5CIhRFVpCxNeSTekgDB0DAyD2iTjxVY7QDCQRsyAJ2Tv7VZPfJlKY5VVfYdEU2kAgzcuYkEFoy2ZifNX7VWWt8Q7bn+H53q1a1SUESottoB7QCYhwd4ZjsIkd6nOsbmReM4R3/AJhQbXU2BZwyjKLxmxSt0cReAe5wLXNOGwhsOGPS5sk7SdicbZHF+FQt5wddIwEQMMeqB5mFYNqGc0VoIu7uzfvC3SndGWY06YaXFxkm8Zkyk1bY8OIbTc4bwQpNkdLQfzIwUKvTrBxuMa5uYJdB8O5QSLNbC4lpBaRmCd/+QmqtsOMU3Eb4zgo9GWd4e91QAXogAzkBt34exN1RUBMUyRvvASgcsdobUnmQW4EEDiPcVGttlqFxcwtDYEAwNsunmHMTjPCE9oiyvbfLxBc6YBna8+xw757U9aXCYz/O1EURpVwcatM444N3kR0cog9qfs1mrkC9q4uYmGTfxkjmxdxHgrMXTmB3JtxuOBEwc93+VVSxZGdUeCHxNnV8z6p5qTTqExLSMNu/colodts5DZptBfhAJcBnjt3Ge5Qm3wXBzBGIB52eyRfxHHDOFcVnQFDuNJxBP53KqrDVqx/pHBrcQ52LiCXANv5AlrR3lTtHUC8Ovh7CHEAScWjI4jGeCeNADFhjh6qZZnSJ8UDQsA69Txb/AGpYsY6zu+7/AGqHpVzg9oDnNkCADE86D34tHelaCqlzXS4ui6MXXsboJ8iD39ygfr2aBIPdhtw2AJl2zs9VOtfRPd7VCkZkwACSTwkrUBMJIfjA7z4pt7rwkG6zaciRw3BOsGUYN8yqyMhJITpajLFB0MII0Fzbc9H+p/EfY9HVqatz3Fri0w6WwcQA2ImZyKDf9T+I+x6nhbRVDSrOlq6gIluLIOEGM8jPkdyka0vLIa4Q+TIEc0OG/aTA9FMQUQYQcEaJBUPZCaJg45Hy/Pv4KxtVnJxCg1KbpaN5jd80n/6qqQKV94AyGeOHH2hXQEJmy2cNGCdqtlpGOIIwz7uKkhbrY58BwIwnvMzs4KrtTecULCRrJu1hLT0ybgGGGPZhOKfttI5hY0sIwioims6vhCcDs/I27R7UirWhpnA5e/3HOEm02q41zi0mBMKRQoF7gXZDYuksluD2WeWuYx8SHVMGCT86Nim0ZLWzEwJu4iY2HchaWktIbdJ2XwS3PaB3pLmuDIbdD4gZ3QezOFEV1otlW8Qx1AiYF5xvboOzMEdym2Gq5wN8sJn5hkAHIHjChGxvvF2roGTO2Ti4zMZwW+aesNF7HmKTGsO0ETheiRO6PHsQPPqvFZrQG3C0km8A+Zwhs4tzk9iiuxJUmpZZrNqXGmGlt+8bwn5obEEHfO7cmrS2DjkrAaDsY25pu2O5u0mYH5y2hCq4YYidm/afcfPenrJTL3AkYDZxSVWVJkAdil1rQxzQGxOYiMstmeKjwmaFNg6EYC7g6cBs81xz0ozyxmf0rFVKPbswoynW5mEqG1doQGP/AB4doPvUrR4wO6fd/hQCBIu57AMvEZdnkrax0rrQO89qBNsY6440wC/ZIGUiYnCcPJCxUyGNvNa10YhoAHlhMKQgsbf6rt0+X8vZUdbvv+37I9s6Ph7VCcQASRIumQNoxwU229HvChmY5sTdMTlK6Q5o1R2DS8Y/NYMcffG9Pgc4ScYwAyA3/imsZAbznfOechv9+CdpROGO93HciJCG5Jc5NWS0B5yMg7e2Pcg6PKJGgubTnzP9T+I+xyo+UXKCtQrmm0NDNWHAuY50nHCQeEYbleU/9QfaP/V6d0jbdU2YJJIAaBJJOAAEiSe0byQAStssgOV1aOlQnddePO+Qpeg+VVStWp03Npw8Em7elpAJjEnd5q2aLXEw0mZLBUl0TljTDCY2YD621TNHWoVG3hE7cIO0ZZjEEEHIghSykxBBCUBFRrdYmVmFlRt5p2ZYjIgjEHiFJQQUdDkrZ2Oa5oqAtIcP1j8wZyJxGAVhpGwCsGguc26SQWmDiCNo4qWgUFbaNEhwdNSpLpJIMYkRIA4AJ232I1KerD3sy57OlzdnYVLJWM5QcmdZWdWNYNvEYOaSBAAibwww80Fk3kzJ59otD27WkgSN0jFLGhKoytlYdoafcs7Z+Tj3OlloaQCJa2/GGzpkjv3p06BtDgbloAgxN+qMsThEbRlAwySyl8NFWkZW1/exhU+pZqppsaKpvgc58ReMETdGGZBjgsYdDWuLra7S4EyddVkiBhBbwPitnopj2UWNqOvPDQHOkmTvk4ntQNCzWj6Vp/hyMATliMCYw6SI0LVjFWnlgCMnbybp8IPvUiu98i64AbiPwTtF5ui8QTGJGXsHsS0ieUPSdO1FwNnqUWtjEVGuJmTiCNkR4KE+jbzm6yO7qo9yjco/jusmzO/V3RgLnSkzN4Tld8FUuraTnC/H8klUXQsFsOLviwLcQBrCHGCIJPRz4p6y1bcCAaVnuyJIe6YnGJ4KlqWrSHzdYTG1tA4ztgdXzRst+kruLSXTgNXTIjtBB8kVq7dVrh0UmNc26cSYN7nQM8uj5qFQs76Zc5lFjTMDeW81oxvbGl+H1U/oC0Vn0ptDQ194iAI5oiDHirSVBA+MVtU5xpAvDobTDhzm4QZyGBPgVT1Ktodh8UcJwnWNjtPBaYlYq3cqbSyo9upEBxAJZVxAMAyM5jYNqQNXY7GGBoOJAA8AApgKw1HlhWk3qIAgmYeJjICRt4p2ry1c39k04kYOdsAxxbxI7lS21lGsQ/l1ETSaZE4VMsdvNWvsFo1lNj4i80OjdIBjzQC29HvChv6Jk3RdMnKMM1LtvR7wodQwDIvC6cBmc8FYUyW4AA3aY8Tw7PNP0pncNg95TYpS4OdmMm7G/jx4KRKrIObKk8m9BEmRNyZLjtxm63v8FL0Pok1Yc/Cn5u7OHFaynTDQABAGAAyCzMrEFAII0Fhpzyn0x2n/AKuQ0nDXUqjousfLicmgte2/3Fwx3Eo3i5U5081xBjHY4T7E3V0mDeA1ZAbzTrALx3EHLbityieAqvQbw91So3oPe5zSMnNNwBw4Esc4cHA7UDouzuF2WlmVzWEsjdq713uhOG33S9opmGxddebD5ziJOCzRMrNBIbVB2jxCUqgIIFJlAaCCCAQsXyl5b0bJXFN9F746TmkSMA43QTsDhtE4raSsxp3k/Z69S9WpuJ+ddIAdGUyJBxzEFSVijukGAVWOZ84tEjNzHjCd8SHDdHEpem7bSslLW1bxaTduiJOBJ3YAAn/KkWV7S9znkAsHRxwF3CBt5spvTrKFdlyocAQZABLSTdydgQZiFKWJRND6Vs1ss5rUWuaA645rgA9joBGI4EEEeoVvYnF1NpOcYnZhhPYqTk7oqjRpauzEua9191V0AuMQIAwAA960zqbQy6BhERwiEiCZZ2wcobDaKxs7XXqsSLwwfhe5hyy2YFT9HvN5zR0RBGMkTIiduQPfwWZ0ZyQoWe0ttDXklkljQCCSRdF6TdwB2DHDJa/RVmuguObvZ+SVYtJpD0vpChRj4xVFMHIGfExkJ2lM126tzHU3XmujbLXNdk5pO3EHdCq+XPJQWtwe17WuDQwh5LRgXQ4ENd1jIhWmjbAGso0WuvNosDb3Wu44DdKnK8JXxctvPc5rQRLnGQBAGJx7fFMWB9Gu0voV7910OLTi07nNPsgKRyk0cK9ndSvXS664OkxLHBwmMYlqzPI7k4bCari8frAGNpNdfyM3iYA4DbnwSl3Xy2NhqFzccxIMZSMFKCZsNG60Dbme04p9WGZ6kOUCu0l4YKjWOIkMkXiN8H0ViQuYcrORtrr2zWU34X77HggBmM4mZaWxsBwAjimSG3s9V7Kmreb0zdMEYiJaRlMEY9uAhTnhxwbnvJwCYYNZXvDot27CYjDhn4hVPL3RlevQaygT0ue1okxGBu/OAOzvSehHVbuoVGc50OGZEYxvGcqxaslyGstooWQ07RMl51THE3g2BnOIEyceOAWupU7rQNwA8BCkNSjW880do96jNPsUq35D7Q9hUUe5dIYlApUiarjBEOGOww3/APQ8FrNDaFv8+oObsbv4nh7U9obQkQ+qMcww7OLuPD8jRALMzXRRNbglIILKgggggp9K6DbVdeBuu24SD28VVu5N1tj2HtLh7lrEFbkY13JuvvYf4j7wq+16OrMJGpqVOLA1wPDEhdCQTdIwx5L1SMWUz4eiQeS1Ufsmd11bxBLGEGga4yp+BCS7Qlf6N3j+K3qCbhzx+hK22nU7nO9zkTdG1x8yt4vPvXREEsc8NCsPm1fByj1rLVOetHd6tXS0EscwNneAcXwcDLGY9ssxTT6JIgwe2mzeTsaNpJ711REQlo5hZnXBDboAyAaAPAFPutb97fA+q6NqW9UeASTZmdRvgFbKcuqB5MzT+67+9TaVseM7h7AR710A2Omc6bPuj0STo2ic6bPuhSynPq9Uu+aPE+ijtoi9fLBei7N9wwE4EAQc10U6IofRM8Ek6FofRN8/VWynNPk1gaWtYBIIJ1jiSDAIlzD1QnrBT1ci5IkuxqXsXGTm3fPiuhHQFn+jHi71Tf6O0D80j+J3vKlwMs23fUPi31Svjw6rv6f7lpjyaobnfeSTyZo/X+9+CXBTNG3jqv8A6f7lWaQh4IAe0kQHXQYO/NbR/Jelsc8d49Ek8lGdd3krcFMlZmQ2BUeDjjd3xGHADzSa7Xn9sTAPzTOIgeBx71rH8lm/SO8B6pt/JgD9ofAeqcFM1oxt2TUeXmZBukGMIH4q2Fpbv9qgaBo6990m7gThjlHqr/8ARkfSH7o9UuBT2yqCBG+fIj3qZydol1dpiQ0Ek9xA9vkp9Hky2cahI3AAecq7sdlZTbdYIHmeJKXBSQAjQQWVBBBBAEEEEH//2Q=="/>
          <p:cNvSpPr>
            <a:spLocks noChangeAspect="1" noChangeArrowheads="1"/>
          </p:cNvSpPr>
          <p:nvPr/>
        </p:nvSpPr>
        <p:spPr bwMode="auto">
          <a:xfrm>
            <a:off x="155575" y="-1081088"/>
            <a:ext cx="3810000" cy="226695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150" name="AutoShape 6" descr="data:image/jpeg;base64,/9j/4AAQSkZJRgABAQAAAQABAAD/2wCEAAkGBxQTEhUUEhQVFRUXFxwUFxQXGBcYGBgYFxcWFxwXGBgaHCggHB0lHBQVITEhJSkrLi4uGB8zODMsNygtLisBCgoKDg0OGhAQGiwkHBwsLCwsLiwsLCwsLCwsLCwsLCwsLSwsLCwuLCwsLCwsLCwsLDcsLCwtLCwsLCssLDcsLP/AABEIAK0BIwMBIgACEQEDEQH/xAAcAAAABwEBAAAAAAAAAAAAAAAAAQIDBAUGBwj/xABKEAABAwEEBQkCCgkEAQUBAAABAAIRAwQSITEFE0FRYQYiMlJxgZGh0bHBBxQVQlNicpLh8BYjQ1SCg6LS8TNEk7KzJTVjwuI0/8QAGAEBAQEBAQAAAAAAAAAAAAAAAAECAwT/xAAsEQEAAgEDBAECBQUBAAAAAAAAARECAxIhMUFRYROR8AQjQnGBIqGx4fEU/9oADAMBAAIRAxEAPwDuKCCCAIIJm0WprOkQPzuQOyhKprRprqN73egVZaLU5/ScTw2eC1GMpa+tOlKbcjeO5uPmqy0aYe7ow0eJVcgrthmz3xt/Xd4lD45U67vEplBWg/8AHanXd4oxbqnXd4qPCEJQkjSFTrlH8o1eufL0UaESUJg0pV63kPRH8rVesPAeihoo7+zFKgtN+Vqu8eAWe0z8IJouLGFr3DAmBdB3YZnJMco7TW1bqdLmOdA1hxIBzhsiDsBneue1+S9an0nADi07MdhKVBct2z4SK20U+y6fVRbRy0e8y8lx6rcAPBYhmhajpioO0teB55ql03b6tNxs9AODm4PfjeJIBhp2YEY547EpbdRZyjqAHpzsmo/DsgjzVRob4TX1bQ2gQ9hdeaHl7nQ5rSRLcNojvWA0LyRtVR0hxpk/OBN7v/FdB0DyAZTqsq1KlR9RpJmQBiCMgMcylSlt3ye0xWBfefrMjztnYroadf1W+ao7LZw0QBCkEJUFytRp13UHiUfy8eoPEqpQhNsFyt/l36nn+CP5d+p5/gqeEE2wXK6GnR1D4o/l1vUPiFSIJtguV38ut6jvEI/l1vUd5KiQTbBa+GnGdV3l6pQ03T3P8B6rPpLnQm2C5aP5ap/W8E5Z9LUnODQYJykQshVrqJUqlTbC26ReQTNDFrScyAfEILDQrXagwSe4DMqotGnywOcWYNE4Ek9wAknhvVRpi3OdWf8AVN0cAFkfhC0g5mj67mEh0MAIzE1aYw8StxHCNDaOX179laWDdqXT4qC7lbR2tr99Gp54Lg7eU1qGVoq/eKcHK22D/c1fvK8JTuf6X2fbrh/Jf6Iv0ysm11QdtKr/AGriTeWttGVpq+Kdby7t37w/yVuCnahyysf0ru+lV/tShyvsf0w72vHtauLjl7b/AN4PgPRGOX1v+mHexvolwU7UOVVjP+4Z5j2hLHKayfvFPx/BcT/T62/SMP8ALYj/AE/te00j202pcFO2DlJZf3il95KHKKy/vFL74XEh8IFp2toH+U1H+n9f6Kz/APEE4KduGnrMf9xR++31TrNK0DlXon+Yz1XDBy5qH9hZz/LHoknludtmsx/gHolwU7222UzlUpnse31We0pZrTUqE0a5psJm6KjBjETk7Z2ZLko5Zg52OzH+FKHLGntsdDuvD3qcScw6kyxaRGVqP/Iz+wJZoaUGVo/qYuW/pdQ22Kl953qjHKqy7bE377vVKg5dZ+KV3EGqwvfAF4wcLo+dOMG94lR6fJSajqj2S5xkwDEwBnnsXL/0nsn7n4VHeqA5U2T91eOyqfVWKhJiZdrslhuZNgdkKY1q4a3ldZhlRrjsrn1TjeWVDq2ofzj6q2U7iAjhcSHLKh1rWP5n4pQ5Y0PpbWP4z6oU7UguMN5ZUdlotg/iKcby2pjK12sefuQp2NEuQjly398tPewf2pwctx++1e+m30Qp1pBcpby13W099NvotHyK02+01nzadaxjJc0Ma03nEBpkbID8N4CFNmiJQMb1CrVoMIh+pXUSrWlNlyQ54kDaf8+5RaKJTVV0AyJ3pwpLslJVd07Tb7rblPm3REnGIG4oLWWQcxn2R7AjXNphdJj9bU+2faVjvhM/9tr9tP8A8rFsNJTramXSO3j2LH/CXPydWyzp7f8A5G8F07I4vZ7Le2xs3putSukg5jBS7Fl3+ij2zpu7fcokTyFnoFzg0CSTAEge1SbZo59MAvZAOEyCJ7kzZmNLoe663aYndsVlbWtZZ2imbzXPLr0R0RdiD34rlllMZRD2aWljlpZZT29x67df56GtHWWo6m65Svh2BdMZZR2HFQ3WY37l03pi7tlWFqpmaFMYEMGRzLzJ7Mk+2uTXr1I6LXDZhkwewqfJk6x+F0rrm7iJn+Lmoriv9qu16OfTF59MtGUlQVbOquFldMm/UDQSdjRejfnCqFvGZ7vPr44YzGy+Yvn/AJH7lhs5I30yMwR2iFN0HRquqjUvax4BcHOeGRs6Rw2+1XfKqvW+L0qdodrat97xVm+NXda0MbUHNIvXpA257FnLOs4x8/V52fo1GimQW86cHbADEzx5uHaVEjFbJml6tKtZ6FB9Smy5SbUa1jg5xIBe66W3iSNoGMBV+i69L41XrXJptbWq02hpgHEUzAGEFzc9sKfLlVzHZI4Z4hEVprTpepWsT9e41Ha1jaZLcGgNc50ECJPN7lmjmt4TM3cNCASwANoUjR1J5qDVCXDHYe/HBWmlr2qaKwaKt8kAAA3A3hxKk51MQ9GnobtPLPnj1x9fPpWMbT1RknWTIwMRgInfiT3Z4qKG8Vf07Vq9VTpimQ5rb5IB5zjjjswhN0wzX1nw26wOcwbC6QBA24kqfJfZv/yRFVnzfPri+PNKUs4hIKu7ZaRUoXnNYHipdF0QYuycO9UhWsZvq462nGExU3ExYSilSLDN8EMFQg4MILg7gQMSr7SLGOsmsdQp0KorCm1rGvbLbhc4vD3En5sRG1TLOpiPLkpDZ26svvGZi7h9Ug9kXu8BRZWlmz2enQL7O20Pq09a4Pc9t2Xva1rbhGxs4/goWn7A2na6lGkMA4MA3OIEgTjAJIEpGpGU1X3HCQp5QlbSlZbKbRVsgs7YZrB8YL6msApNcS6JuzIjKOCxrcYTDU3dvuQmV0v4Fnm/avs0/a9YmrSbcPNGGIMY4b+1bT4GOnauyn7Xrp3Lt1IVCmqxx7k4E3Wz7lpDAqFxIAgdY+4eqOlGF3EbXeO3aku2l/R2NHv3lLZJj5o6vqgWUk5JTkRyUHSbJ0GfZHsCCFm6Dfsj2BBc2mD0jOtfjHOO7eVjfhNn5Oq4/Op/+Rvothbo1j8fnHbG07JWP+E4f+n1Ix59MZk/PHounZHG7LaA3Od4hM1n3nE5SUDSd1XeBRFh3HwUKSrHWa0kupipuBJEccM1It1tD23dWGgYMhx5omT2yqshCVicYu3aNfKMNkdJ9R/mr+/S5OmGlweaI1oAh14xIEDm5dyYsFuu3w9he1/SxgyDOYUNr2xBnOQQQM/8Ii5uwv8AEKfHFNz+L1JyiZ7X2jvxN8c3HlK0jaw5rWMYWMbJAJkknMk9yrlKoMDnBoJkmBJwU6jowEYtfIA2tzMnDfkt4Y9oefV1907skfRbKBJ+MOqtGEatrXGds3iE/py3tqaqnTvaujT1bL8BxlznFxAmCbw8FDqWcMIDiQYBwAOBxG1Ius6zvuD+5TZzcs3DU19M2bXm1tdWdXm8KRY0MBu3AL96cBGzYoOjrTZ6ZtFLWP1dVjaYravnQHNc4XL20iM9ipubGBJOUFsd+DlHvLn8MRFX9x0+i0udLW2kKLLPQe59MVHVi9zbhLnNa2LsnINz4qm2oiUAt447YpUyzUmOJv1AzdLS6fDLYpmkHMdTY1rwdWIyIvFxkkTu471UioUetKk4827460Y4TjtjnrPN+fNda7NI+vS1wr61pAghkG9gIAUHR7mOp1WOeGOeRi7KAZI8VXtaCAQW8QSAZ9IhFP2PFSNPh1y/G3nunGP1XHPO6Knv4TtJVGinTpNcH3ZcXDIlxw8lUlPPOE4eKcFk4syB6W9bxxp5tXV35X07fSKP6Cp1C8mlVbSeBg91QU88IB71Z8p7YXU6FOo8VazL5qVb1/pOFxgftAaJje5UTbOSAQB4j3lD4s7d5j1WZ07yjLx6c7i+rWVdEsfVo1m6htmY2lf57AXBobfc5k3iSZnCVVUaDW22mazWNpueKpYCC24832twwAiBGxVBp4EnD3ngmiVnHTmOJntX37GmqaKFBtepX1Bv03NpMY9lSKj3CIDSYutvY4LM0sx2pMolrHGY6zYt6vQd2FbP4GGy+1fZp+1654+1OIgnD2roXwNxetMxlTz7Xrp3SIqHUQzt8Umtn3Ihd+r5I6+fdn3LQiMEF0G8/bOzhw7E40YicXR3D0TVKC03Oa3fv3n8U7S2XRhv3oHCiOSMoFQdIs3Qb9kexBCgOa3sHsQXNpgraP1j/tH2lY34UR/6e+PpKf8A29YWztg/WP8AtH2lQNIWJlam+lUEseLrhl4HfIB7l07I8+U6T4aQTznXQ2cZ5vtvBTHWGrde6+IZnE4iL0jmxEbyFu3fBvUaSKVrhky0OpyRltBzw2Qm3/B1aSCPjdOIiLjt0ezBajb3tznf2ph26Oqk3Q5pIkGJMOaWgtPNz5wyw44JhljqGII5zi0S4Zj/AAYPAreP+Dy1/vVGd8PGMtdJhuctbjwTbvg/t+QtFmIEECagAichqsMz4qzs9s/m+mGbYKxiCDMfOGRMB0bjvQqWWs0Fxi6MSZaRk0jxvCO9bVvIPSDQA19mwiDedMAyASaeIG5Rq/IDSDpnUuvXZ/WCTdBAMkZ4qf013WPkvmqZY2SuCAQMRM8yBEZnZ0m+ITbbNVIJuTdN04CZESAMzE+a2D+RWkTmygQRDhfbDpu4nGZ5jctyabyK0k0Q1lMc6/DajAJw2bsBgk7L7kfJXNWylSx1ZgtJOG49bDP6jvApv4nU6nAZYzGQ29ILX/olpFvRoU4iA1r2kDnXpEuzzHYUh3J/SI/2kkOvgh7cMZiL2QySsPaXqeIZNtnqTd1cmJi7sORwRtpvJjUydgDTtE7OGK0o0DpAOLnWRxlrWkXhBu8AYjhHZCbOh7cB/wDxvmIO0HmXAYyy2JWHld2p4Z40jEmiRjdnnRIzGWeBw4Jst3sjx25LSM0dpAXb1kqmOkbhl2Lj0gMhey4KHa9E2wsaz4paQ1pJE0nnOIybsx8VJ21w1E53zH91DfHVH9XqjFRvV8ypbtB2kZ2euO2k/wBEw/R9UZ0qg7WOHuWHQKYa4wGGTudv7ldjkpWIBuNxAImtSBg5GCQUxoDV03F1W80gXWi6/bmcBnsx3ngt3Q5VWEMY01WggNkPo1TiGXSCQCHN3dpVimZY+loG00sGtAv4RrKbr0YQImc8uPFE6y2mZutkY4Pp485rjOI2sE9+9aqtyksevZVbUY66++Qxr6YHQEC+0Y8ye9O0uUlhvOL20y3C6A2nhhBnKccdq1E+2JiJ6wwtr0dWdF5mU5Op7f4sVG+SXdR/9J966FT09Yb2Io3L8xco3tXd6MiMb2PZhKVbNI6PeCKZa1xaQHQwAG9MXA6JIwv7N2alNRNOefI79jKn3CfYiOha30VY/wAp/otpYm2Uk6x7YjCIOO/Bwx8RnwUypTsRu3ebzsZcXc0bzJz4AmdyUXLnT9F1RnTqj+W4Jk2YjMOHawrqGpsUSHPHC8frRBjPFo3c075ML4g24Ha9hPUBde3b44+KUbnOtWOsPB3ouj/A2IfaYM82nl2v3wqHlHXFNoptMveMSTk3xwnLxWj+BqzOAtFSOaSxgP1myT5OHip3WJuHSNZ2pNc4nbhlvw/BOJFXNaEamwuH6wD7IyA4708gjRBSkkpSJ2SDpNEc0dg9iCVTyHYES5NudW6g01HkgTePtTIoN/Lj6qTaZNRwG15HmT7JVdpTSlOg9tNxe57heutAMDHEyRnBXREoUm7z953qhqRx+871VO/lJS6tXf0WcPr8R4qVo7S1OtU1bZa+JuvESBnETlBwRE7UD633neqI0eL/AL3qpHxQ8Pz3JJsh3BAyKJ67/EeiPVnrO/p9EmpTAMEsBOyQCe5M3m7HNOzBzc92aWqTqz1neXoi1Z67vBvoo7ajYmRG+82PG9CkNpO3FLAuO6/i0Irr+s37v4peoduPiUk0XbneaAAO3t+6fVHzt7fA+qacCOv4FEH8XDtB9EKOm/vb4H1QGs+p5+iQHHefz3I7x63s9EC779zfvO/tRio/cPvH0Td89b2Itd9YeSod1j939R9EWtqbv60jW8R+e9HfPDw/FEB1R21k/wAQPtTbgDnRnuYUu87h4H1Rh7uHmgjGy0jnQb/x00g6NoHOzs/42KbfPBC+dygrnaHs22ys/wCJibdoKyHOyU/+EeitL53ef4IGoeqPH8EVUO5O2I52WkP5JHsCYqcldHnOzsHc8exX2s4eaUKnBKGaPJDRv0DfvVf7lf2Y0qbAymGtY3BrWiABngApF/t/Pejv9v570Q0LUzrBOVDj3JQd2oqmfcqEQgjQRCUTktJKDpTMh2IkbcgguTbnzv8AVP23ex6YfYWPqVnFrS6GtDiJgXZgbs1I/a/xu9j05QH6yr2t/wCgW0Zp+gGxN/ECZNJmYCsKWi6TTRqNY1rg8C83A4h8g7+/cl1LZTFpFmLXkuHSnDFpdGcxAifxVjamAasbqg9jkEhJcE5CIhRFVpCxNeSTekgDB0DAyD2iTjxVY7QDCQRsyAJ2Tv7VZPfJlKY5VVfYdEU2kAgzcuYkEFoy2ZifNX7VWWt8Q7bn+H53q1a1SUESottoB7QCYhwd4ZjsIkd6nOsbmReM4R3/AJhQbXU2BZwyjKLxmxSt0cReAe5wLXNOGwhsOGPS5sk7SdicbZHF+FQt5wddIwEQMMeqB5mFYNqGc0VoIu7uzfvC3SndGWY06YaXFxkm8Zkyk1bY8OIbTc4bwQpNkdLQfzIwUKvTrBxuMa5uYJdB8O5QSLNbC4lpBaRmCd/+QmqtsOMU3Eb4zgo9GWd4e91QAXogAzkBt34exN1RUBMUyRvvASgcsdobUnmQW4EEDiPcVGttlqFxcwtDYEAwNsunmHMTjPCE9oiyvbfLxBc6YBna8+xw757U9aXCYz/O1EURpVwcatM444N3kR0cog9qfs1mrkC9q4uYmGTfxkjmxdxHgrMXTmB3JtxuOBEwc93+VVSxZGdUeCHxNnV8z6p5qTTqExLSMNu/colodts5DZptBfhAJcBnjt3Ge5Qm3wXBzBGIB52eyRfxHHDOFcVnQFDuNJxBP53KqrDVqx/pHBrcQ52LiCXANv5AlrR3lTtHUC8Ovh7CHEAScWjI4jGeCeNADFhjh6qZZnSJ8UDQsA69Txb/AGpYsY6zu+7/AGqHpVzg9oDnNkCADE86D34tHelaCqlzXS4ui6MXXsboJ8iD39ygfr2aBIPdhtw2AJl2zs9VOtfRPd7VCkZkwACSTwkrUBMJIfjA7z4pt7rwkG6zaciRw3BOsGUYN8yqyMhJITpajLFB0MII0Fzbc9H+p/EfY9HVqatz3Fri0w6WwcQA2ImZyKDf9T+I+x6nhbRVDSrOlq6gIluLIOEGM8jPkdyka0vLIa4Q+TIEc0OG/aTA9FMQUQYQcEaJBUPZCaJg45Hy/Pv4KxtVnJxCg1KbpaN5jd80n/6qqQKV94AyGeOHH2hXQEJmy2cNGCdqtlpGOIIwz7uKkhbrY58BwIwnvMzs4KrtTecULCRrJu1hLT0ybgGGGPZhOKfttI5hY0sIwioims6vhCcDs/I27R7UirWhpnA5e/3HOEm02q41zi0mBMKRQoF7gXZDYuksluD2WeWuYx8SHVMGCT86Nim0ZLWzEwJu4iY2HchaWktIbdJ2XwS3PaB3pLmuDIbdD4gZ3QezOFEV1otlW8Qx1AiYF5xvboOzMEdym2Gq5wN8sJn5hkAHIHjChGxvvF2roGTO2Ti4zMZwW+aesNF7HmKTGsO0ETheiRO6PHsQPPqvFZrQG3C0km8A+Zwhs4tzk9iiuxJUmpZZrNqXGmGlt+8bwn5obEEHfO7cmrS2DjkrAaDsY25pu2O5u0mYH5y2hCq4YYidm/afcfPenrJTL3AkYDZxSVWVJkAdil1rQxzQGxOYiMstmeKjwmaFNg6EYC7g6cBs81xz0ozyxmf0rFVKPbswoynW5mEqG1doQGP/AB4doPvUrR4wO6fd/hQCBIu57AMvEZdnkrax0rrQO89qBNsY6440wC/ZIGUiYnCcPJCxUyGNvNa10YhoAHlhMKQgsbf6rt0+X8vZUdbvv+37I9s6Ph7VCcQASRIumQNoxwU229HvChmY5sTdMTlK6Q5o1R2DS8Y/NYMcffG9Pgc4ScYwAyA3/imsZAbznfOechv9+CdpROGO93HciJCG5Jc5NWS0B5yMg7e2Pcg6PKJGgubTnzP9T+I+xyo+UXKCtQrmm0NDNWHAuY50nHCQeEYbleU/9QfaP/V6d0jbdU2YJJIAaBJJOAAEiSe0byQAStssgOV1aOlQnddePO+Qpeg+VVStWp03Npw8Em7elpAJjEnd5q2aLXEw0mZLBUl0TljTDCY2YD621TNHWoVG3hE7cIO0ZZjEEEHIghSykxBBCUBFRrdYmVmFlRt5p2ZYjIgjEHiFJQQUdDkrZ2Oa5oqAtIcP1j8wZyJxGAVhpGwCsGguc26SQWmDiCNo4qWgUFbaNEhwdNSpLpJIMYkRIA4AJ232I1KerD3sy57OlzdnYVLJWM5QcmdZWdWNYNvEYOaSBAAibwww80Fk3kzJ59otD27WkgSN0jFLGhKoytlYdoafcs7Z+Tj3OlloaQCJa2/GGzpkjv3p06BtDgbloAgxN+qMsThEbRlAwySyl8NFWkZW1/exhU+pZqppsaKpvgc58ReMETdGGZBjgsYdDWuLra7S4EyddVkiBhBbwPitnopj2UWNqOvPDQHOkmTvk4ntQNCzWj6Vp/hyMATliMCYw6SI0LVjFWnlgCMnbybp8IPvUiu98i64AbiPwTtF5ui8QTGJGXsHsS0ieUPSdO1FwNnqUWtjEVGuJmTiCNkR4KE+jbzm6yO7qo9yjco/jusmzO/V3RgLnSkzN4Tld8FUuraTnC/H8klUXQsFsOLviwLcQBrCHGCIJPRz4p6y1bcCAaVnuyJIe6YnGJ4KlqWrSHzdYTG1tA4ztgdXzRst+kruLSXTgNXTIjtBB8kVq7dVrh0UmNc26cSYN7nQM8uj5qFQs76Zc5lFjTMDeW81oxvbGl+H1U/oC0Vn0ptDQ194iAI5oiDHirSVBA+MVtU5xpAvDobTDhzm4QZyGBPgVT1Ktodh8UcJwnWNjtPBaYlYq3cqbSyo9upEBxAJZVxAMAyM5jYNqQNXY7GGBoOJAA8AApgKw1HlhWk3qIAgmYeJjICRt4p2ry1c39k04kYOdsAxxbxI7lS21lGsQ/l1ETSaZE4VMsdvNWvsFo1lNj4i80OjdIBjzQC29HvChv6Jk3RdMnKMM1LtvR7wodQwDIvC6cBmc8FYUyW4AA3aY8Tw7PNP0pncNg95TYpS4OdmMm7G/jx4KRKrIObKk8m9BEmRNyZLjtxm63v8FL0Pok1Yc/Cn5u7OHFaynTDQABAGAAyCzMrEFAII0Fhpzyn0x2n/AKuQ0nDXUqjousfLicmgte2/3Fwx3Eo3i5U5081xBjHY4T7E3V0mDeA1ZAbzTrALx3EHLbityieAqvQbw91So3oPe5zSMnNNwBw4Esc4cHA7UDouzuF2WlmVzWEsjdq713uhOG33S9opmGxddebD5ziJOCzRMrNBIbVB2jxCUqgIIFJlAaCCCAQsXyl5b0bJXFN9F746TmkSMA43QTsDhtE4raSsxp3k/Z69S9WpuJ+ddIAdGUyJBxzEFSVijukGAVWOZ84tEjNzHjCd8SHDdHEpem7bSslLW1bxaTduiJOBJ3YAAn/KkWV7S9znkAsHRxwF3CBt5spvTrKFdlyocAQZABLSTdydgQZiFKWJRND6Vs1ss5rUWuaA645rgA9joBGI4EEEeoVvYnF1NpOcYnZhhPYqTk7oqjRpauzEua9191V0AuMQIAwAA960zqbQy6BhERwiEiCZZ2wcobDaKxs7XXqsSLwwfhe5hyy2YFT9HvN5zR0RBGMkTIiduQPfwWZ0ZyQoWe0ttDXklkljQCCSRdF6TdwB2DHDJa/RVmuguObvZ+SVYtJpD0vpChRj4xVFMHIGfExkJ2lM126tzHU3XmujbLXNdk5pO3EHdCq+XPJQWtwe17WuDQwh5LRgXQ4ENd1jIhWmjbAGso0WuvNosDb3Wu44DdKnK8JXxctvPc5rQRLnGQBAGJx7fFMWB9Gu0voV7910OLTi07nNPsgKRyk0cK9ndSvXS664OkxLHBwmMYlqzPI7k4bCari8frAGNpNdfyM3iYA4DbnwSl3Xy2NhqFzccxIMZSMFKCZsNG60Dbme04p9WGZ6kOUCu0l4YKjWOIkMkXiN8H0ViQuYcrORtrr2zWU34X77HggBmM4mZaWxsBwAjimSG3s9V7Kmreb0zdMEYiJaRlMEY9uAhTnhxwbnvJwCYYNZXvDot27CYjDhn4hVPL3RlevQaygT0ue1okxGBu/OAOzvSehHVbuoVGc50OGZEYxvGcqxaslyGstooWQ07RMl51THE3g2BnOIEyceOAWupU7rQNwA8BCkNSjW880do96jNPsUq35D7Q9hUUe5dIYlApUiarjBEOGOww3/APQ8FrNDaFv8+oObsbv4nh7U9obQkQ+qMcww7OLuPD8jRALMzXRRNbglIILKgggggp9K6DbVdeBuu24SD28VVu5N1tj2HtLh7lrEFbkY13JuvvYf4j7wq+16OrMJGpqVOLA1wPDEhdCQTdIwx5L1SMWUz4eiQeS1Ufsmd11bxBLGEGga4yp+BCS7Qlf6N3j+K3qCbhzx+hK22nU7nO9zkTdG1x8yt4vPvXREEsc8NCsPm1fByj1rLVOetHd6tXS0EscwNneAcXwcDLGY9ssxTT6JIgwe2mzeTsaNpJ711REQlo5hZnXBDboAyAaAPAFPutb97fA+q6NqW9UeASTZmdRvgFbKcuqB5MzT+67+9TaVseM7h7AR710A2Omc6bPuj0STo2ic6bPuhSynPq9Uu+aPE+ijtoi9fLBei7N9wwE4EAQc10U6IofRM8Ek6FofRN8/VWynNPk1gaWtYBIIJ1jiSDAIlzD1QnrBT1ci5IkuxqXsXGTm3fPiuhHQFn+jHi71Tf6O0D80j+J3vKlwMs23fUPi31Svjw6rv6f7lpjyaobnfeSTyZo/X+9+CXBTNG3jqv8A6f7lWaQh4IAe0kQHXQYO/NbR/Jelsc8d49Ek8lGdd3krcFMlZmQ2BUeDjjd3xGHADzSa7Xn9sTAPzTOIgeBx71rH8lm/SO8B6pt/JgD9ofAeqcFM1oxt2TUeXmZBukGMIH4q2Fpbv9qgaBo6990m7gThjlHqr/8ARkfSH7o9UuBT2yqCBG+fIj3qZydol1dpiQ0Ek9xA9vkp9Hky2cahI3AAecq7sdlZTbdYIHmeJKXBSQAjQQWVBBBBAEEEEH//2Q=="/>
          <p:cNvSpPr>
            <a:spLocks noChangeAspect="1" noChangeArrowheads="1"/>
          </p:cNvSpPr>
          <p:nvPr/>
        </p:nvSpPr>
        <p:spPr bwMode="auto">
          <a:xfrm>
            <a:off x="155575" y="-1081088"/>
            <a:ext cx="3810000" cy="226695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157" name="Picture 13" descr="http://cdn6.rcadvisor.com/wp-content/uploads/multimeter.jpg?16cad8"/>
          <p:cNvPicPr>
            <a:picLocks noChangeAspect="1" noChangeArrowheads="1"/>
          </p:cNvPicPr>
          <p:nvPr/>
        </p:nvPicPr>
        <p:blipFill>
          <a:blip r:embed="rId3" cstate="print"/>
          <a:srcRect/>
          <a:stretch>
            <a:fillRect/>
          </a:stretch>
        </p:blipFill>
        <p:spPr bwMode="auto">
          <a:xfrm>
            <a:off x="2209800" y="1905000"/>
            <a:ext cx="2895599" cy="2895600"/>
          </a:xfrm>
          <a:prstGeom prst="rect">
            <a:avLst/>
          </a:prstGeom>
          <a:noFill/>
        </p:spPr>
      </p:pic>
      <p:pic>
        <p:nvPicPr>
          <p:cNvPr id="6159" name="Picture 15" descr="http://www.meilhaus.de/default/pix/a/n/Keysight_34401A_FS.jpg"/>
          <p:cNvPicPr>
            <a:picLocks noChangeAspect="1" noChangeArrowheads="1"/>
          </p:cNvPicPr>
          <p:nvPr/>
        </p:nvPicPr>
        <p:blipFill>
          <a:blip r:embed="rId4" cstate="print"/>
          <a:srcRect/>
          <a:stretch>
            <a:fillRect/>
          </a:stretch>
        </p:blipFill>
        <p:spPr bwMode="auto">
          <a:xfrm>
            <a:off x="4800600" y="1981200"/>
            <a:ext cx="3810000" cy="2667000"/>
          </a:xfrm>
          <a:prstGeom prst="rect">
            <a:avLst/>
          </a:prstGeom>
          <a:noFill/>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00000"/>
              </a:lnSpc>
            </a:pPr>
            <a:r>
              <a:rPr lang="en-US" sz="2800" dirty="0" smtClean="0">
                <a:solidFill>
                  <a:schemeClr val="accent6">
                    <a:lumMod val="75000"/>
                  </a:schemeClr>
                </a:solidFill>
              </a:rPr>
              <a:t>Practical Exercises </a:t>
            </a:r>
          </a:p>
        </p:txBody>
      </p:sp>
      <p:sp>
        <p:nvSpPr>
          <p:cNvPr id="2" name="Slide Number Placeholder 1"/>
          <p:cNvSpPr>
            <a:spLocks noGrp="1"/>
          </p:cNvSpPr>
          <p:nvPr>
            <p:ph type="sldNum" sz="quarter" idx="10"/>
          </p:nvPr>
        </p:nvSpPr>
        <p:spPr/>
        <p:txBody>
          <a:bodyPr/>
          <a:lstStyle/>
          <a:p>
            <a:pPr>
              <a:defRPr/>
            </a:pPr>
            <a:r>
              <a:rPr lang="en-US" smtClean="0">
                <a:solidFill>
                  <a:srgbClr val="969696"/>
                </a:solidFill>
              </a:rPr>
              <a:t>Page </a:t>
            </a:r>
            <a:fld id="{52FA82AE-F571-4DB8-B1F2-0BD6296CA4F4}" type="slidenum">
              <a:rPr lang="en-US" smtClean="0">
                <a:solidFill>
                  <a:srgbClr val="969696"/>
                </a:solidFill>
              </a:rPr>
              <a:pPr>
                <a:defRPr/>
              </a:pPr>
              <a:t>56</a:t>
            </a:fld>
            <a:endParaRPr lang="en-US" dirty="0">
              <a:solidFill>
                <a:srgbClr val="969696"/>
              </a:solidFill>
            </a:endParaRPr>
          </a:p>
        </p:txBody>
      </p:sp>
      <p:sp>
        <p:nvSpPr>
          <p:cNvPr id="8" name="TextBox 7"/>
          <p:cNvSpPr txBox="1"/>
          <p:nvPr/>
        </p:nvSpPr>
        <p:spPr>
          <a:xfrm>
            <a:off x="228600" y="838200"/>
            <a:ext cx="6450612" cy="410882"/>
          </a:xfrm>
          <a:prstGeom prst="rect">
            <a:avLst/>
          </a:prstGeom>
          <a:noFill/>
        </p:spPr>
        <p:txBody>
          <a:bodyPr wrap="none" rtlCol="0">
            <a:spAutoFit/>
          </a:bodyPr>
          <a:lstStyle/>
          <a:p>
            <a:pPr marL="742950" lvl="1" indent="-285750">
              <a:lnSpc>
                <a:spcPct val="115000"/>
              </a:lnSpc>
              <a:spcAft>
                <a:spcPts val="0"/>
              </a:spcAft>
              <a:buFont typeface="Times New Roman"/>
              <a:buChar char="•"/>
              <a:tabLst>
                <a:tab pos="914400" algn="l"/>
              </a:tabLst>
            </a:pPr>
            <a:r>
              <a:rPr lang="en-US" b="1" i="1" dirty="0" smtClean="0">
                <a:solidFill>
                  <a:schemeClr val="accent6">
                    <a:lumMod val="75000"/>
                  </a:schemeClr>
                </a:solidFill>
                <a:latin typeface="Calibri"/>
                <a:ea typeface="Calibri"/>
                <a:cs typeface="Times New Roman"/>
              </a:rPr>
              <a:t>Using electronics workbench tools - functional generator  </a:t>
            </a:r>
          </a:p>
        </p:txBody>
      </p:sp>
      <p:sp>
        <p:nvSpPr>
          <p:cNvPr id="6146" name="AutoShape 2" descr="&amp;Rcy;&amp;iecy;&amp;zcy;&amp;ucy;&amp;lcy;&amp;tcy;&amp;acy;&amp;tcy; &amp;scy; &amp;icy;&amp;zcy;&amp;ocy;&amp;bcy;&amp;rcy;&amp;acy;&amp;zhcy;&amp;iecy;&amp;ncy;&amp;icy;&amp;iecy; &amp;zcy;&amp;acy; benchtop power supply"/>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148" name="AutoShape 4" descr="data:image/jpeg;base64,/9j/4AAQSkZJRgABAQAAAQABAAD/2wCEAAkGBxQTEhUUEhQVFRUXFxwUFxQXGBcYGBgYFxcWFxwXGBgaHCggHB0lHBQVITEhJSkrLi4uGB8zODMsNygtLisBCgoKDg0OGhAQGiwkHBwsLCwsLiwsLCwsLCwsLCwsLCwsLSwsLCwuLCwsLCwsLCwsLDcsLCwtLCwsLCssLDcsLP/AABEIAK0BIwMBIgACEQEDEQH/xAAcAAAABwEBAAAAAAAAAAAAAAAAAQIDBAUGBwj/xABKEAABAwEEBQkCCgkEAQUBAAABAAIRAwQSITEFE0FRYQYiMlJxgZGh0bHBBxQVQlNicpLh8BYjQ1SCg6LS8TNEk7KzJTVjwuI0/8QAGAEBAQEBAQAAAAAAAAAAAAAAAAECAwT/xAAsEQEAAgEDBAECBQUBAAAAAAAAARECAxIhMUFRYROR8AQjQnGBIqGx4fEU/9oADAMBAAIRAxEAPwDuKCCCAIIJm0WprOkQPzuQOyhKprRprqN73egVZaLU5/ScTw2eC1GMpa+tOlKbcjeO5uPmqy0aYe7ow0eJVcgrthmz3xt/Xd4lD45U67vEplBWg/8AHanXd4oxbqnXd4qPCEJQkjSFTrlH8o1eufL0UaESUJg0pV63kPRH8rVesPAeihoo7+zFKgtN+Vqu8eAWe0z8IJouLGFr3DAmBdB3YZnJMco7TW1bqdLmOdA1hxIBzhsiDsBneue1+S9an0nADi07MdhKVBct2z4SK20U+y6fVRbRy0e8y8lx6rcAPBYhmhajpioO0teB55ql03b6tNxs9AODm4PfjeJIBhp2YEY547EpbdRZyjqAHpzsmo/DsgjzVRob4TX1bQ2gQ9hdeaHl7nQ5rSRLcNojvWA0LyRtVR0hxpk/OBN7v/FdB0DyAZTqsq1KlR9RpJmQBiCMgMcylSlt3ye0xWBfefrMjztnYroadf1W+ao7LZw0QBCkEJUFytRp13UHiUfy8eoPEqpQhNsFyt/l36nn+CP5d+p5/gqeEE2wXK6GnR1D4o/l1vUPiFSIJtguV38ut6jvEI/l1vUd5KiQTbBa+GnGdV3l6pQ03T3P8B6rPpLnQm2C5aP5ap/W8E5Z9LUnODQYJykQshVrqJUqlTbC26ReQTNDFrScyAfEILDQrXagwSe4DMqotGnywOcWYNE4Ek9wAknhvVRpi3OdWf8AVN0cAFkfhC0g5mj67mEh0MAIzE1aYw8StxHCNDaOX179laWDdqXT4qC7lbR2tr99Gp54Lg7eU1qGVoq/eKcHK22D/c1fvK8JTuf6X2fbrh/Jf6Iv0ysm11QdtKr/AGriTeWttGVpq+Kdby7t37w/yVuCnahyysf0ru+lV/tShyvsf0w72vHtauLjl7b/AN4PgPRGOX1v+mHexvolwU7UOVVjP+4Z5j2hLHKayfvFPx/BcT/T62/SMP8ALYj/AE/te00j202pcFO2DlJZf3il95KHKKy/vFL74XEh8IFp2toH+U1H+n9f6Kz/APEE4KduGnrMf9xR++31TrNK0DlXon+Yz1XDBy5qH9hZz/LHoknludtmsx/gHolwU7222UzlUpnse31We0pZrTUqE0a5psJm6KjBjETk7Z2ZLko5Zg52OzH+FKHLGntsdDuvD3qcScw6kyxaRGVqP/Iz+wJZoaUGVo/qYuW/pdQ22Kl953qjHKqy7bE377vVKg5dZ+KV3EGqwvfAF4wcLo+dOMG94lR6fJSajqj2S5xkwDEwBnnsXL/0nsn7n4VHeqA5U2T91eOyqfVWKhJiZdrslhuZNgdkKY1q4a3ldZhlRrjsrn1TjeWVDq2ofzj6q2U7iAjhcSHLKh1rWP5n4pQ5Y0PpbWP4z6oU7UguMN5ZUdlotg/iKcby2pjK12sefuQp2NEuQjly398tPewf2pwctx++1e+m30Qp1pBcpby13W099NvotHyK02+01nzadaxjJc0Ma03nEBpkbID8N4CFNmiJQMb1CrVoMIh+pXUSrWlNlyQ54kDaf8+5RaKJTVV0AyJ3pwpLslJVd07Tb7rblPm3REnGIG4oLWWQcxn2R7AjXNphdJj9bU+2faVjvhM/9tr9tP8A8rFsNJTramXSO3j2LH/CXPydWyzp7f8A5G8F07I4vZ7Le2xs3putSukg5jBS7Fl3+ij2zpu7fcokTyFnoFzg0CSTAEge1SbZo59MAvZAOEyCJ7kzZmNLoe663aYndsVlbWtZZ2imbzXPLr0R0RdiD34rlllMZRD2aWljlpZZT29x67df56GtHWWo6m65Svh2BdMZZR2HFQ3WY37l03pi7tlWFqpmaFMYEMGRzLzJ7Mk+2uTXr1I6LXDZhkwewqfJk6x+F0rrm7iJn+Lmoriv9qu16OfTF59MtGUlQVbOquFldMm/UDQSdjRejfnCqFvGZ7vPr44YzGy+Yvn/AJH7lhs5I30yMwR2iFN0HRquqjUvax4BcHOeGRs6Rw2+1XfKqvW+L0qdodrat97xVm+NXda0MbUHNIvXpA257FnLOs4x8/V52fo1GimQW86cHbADEzx5uHaVEjFbJml6tKtZ6FB9Smy5SbUa1jg5xIBe66W3iSNoGMBV+i69L41XrXJptbWq02hpgHEUzAGEFzc9sKfLlVzHZI4Z4hEVprTpepWsT9e41Ha1jaZLcGgNc50ECJPN7lmjmt4TM3cNCASwANoUjR1J5qDVCXDHYe/HBWmlr2qaKwaKt8kAAA3A3hxKk51MQ9GnobtPLPnj1x9fPpWMbT1RknWTIwMRgInfiT3Z4qKG8Vf07Vq9VTpimQ5rb5IB5zjjjswhN0wzX1nw26wOcwbC6QBA24kqfJfZv/yRFVnzfPri+PNKUs4hIKu7ZaRUoXnNYHipdF0QYuycO9UhWsZvq462nGExU3ExYSilSLDN8EMFQg4MILg7gQMSr7SLGOsmsdQp0KorCm1rGvbLbhc4vD3En5sRG1TLOpiPLkpDZ26svvGZi7h9Ug9kXu8BRZWlmz2enQL7O20Pq09a4Pc9t2Xva1rbhGxs4/goWn7A2na6lGkMA4MA3OIEgTjAJIEpGpGU1X3HCQp5QlbSlZbKbRVsgs7YZrB8YL6msApNcS6JuzIjKOCxrcYTDU3dvuQmV0v4Fnm/avs0/a9YmrSbcPNGGIMY4b+1bT4GOnauyn7Xrp3Lt1IVCmqxx7k4E3Wz7lpDAqFxIAgdY+4eqOlGF3EbXeO3aku2l/R2NHv3lLZJj5o6vqgWUk5JTkRyUHSbJ0GfZHsCCFm6Dfsj2BBc2mD0jOtfjHOO7eVjfhNn5Oq4/Op/+Rvothbo1j8fnHbG07JWP+E4f+n1Ix59MZk/PHounZHG7LaA3Od4hM1n3nE5SUDSd1XeBRFh3HwUKSrHWa0kupipuBJEccM1It1tD23dWGgYMhx5omT2yqshCVicYu3aNfKMNkdJ9R/mr+/S5OmGlweaI1oAh14xIEDm5dyYsFuu3w9he1/SxgyDOYUNr2xBnOQQQM/8Ii5uwv8AEKfHFNz+L1JyiZ7X2jvxN8c3HlK0jaw5rWMYWMbJAJkknMk9yrlKoMDnBoJkmBJwU6jowEYtfIA2tzMnDfkt4Y9oefV1907skfRbKBJ+MOqtGEatrXGds3iE/py3tqaqnTvaujT1bL8BxlznFxAmCbw8FDqWcMIDiQYBwAOBxG1Ius6zvuD+5TZzcs3DU19M2bXm1tdWdXm8KRY0MBu3AL96cBGzYoOjrTZ6ZtFLWP1dVjaYravnQHNc4XL20iM9ipubGBJOUFsd+DlHvLn8MRFX9x0+i0udLW2kKLLPQe59MVHVi9zbhLnNa2LsnINz4qm2oiUAt447YpUyzUmOJv1AzdLS6fDLYpmkHMdTY1rwdWIyIvFxkkTu471UioUetKk4827460Y4TjtjnrPN+fNda7NI+vS1wr61pAghkG9gIAUHR7mOp1WOeGOeRi7KAZI8VXtaCAQW8QSAZ9IhFP2PFSNPh1y/G3nunGP1XHPO6Knv4TtJVGinTpNcH3ZcXDIlxw8lUlPPOE4eKcFk4syB6W9bxxp5tXV35X07fSKP6Cp1C8mlVbSeBg91QU88IB71Z8p7YXU6FOo8VazL5qVb1/pOFxgftAaJje5UTbOSAQB4j3lD4s7d5j1WZ07yjLx6c7i+rWVdEsfVo1m6htmY2lf57AXBobfc5k3iSZnCVVUaDW22mazWNpueKpYCC24832twwAiBGxVBp4EnD3ngmiVnHTmOJntX37GmqaKFBtepX1Bv03NpMY9lSKj3CIDSYutvY4LM0sx2pMolrHGY6zYt6vQd2FbP4GGy+1fZp+1654+1OIgnD2roXwNxetMxlTz7Xrp3SIqHUQzt8Umtn3Ihd+r5I6+fdn3LQiMEF0G8/bOzhw7E40YicXR3D0TVKC03Oa3fv3n8U7S2XRhv3oHCiOSMoFQdIs3Qb9kexBCgOa3sHsQXNpgraP1j/tH2lY34UR/6e+PpKf8A29YWztg/WP8AtH2lQNIWJlam+lUEseLrhl4HfIB7l07I8+U6T4aQTznXQ2cZ5vtvBTHWGrde6+IZnE4iL0jmxEbyFu3fBvUaSKVrhky0OpyRltBzw2Qm3/B1aSCPjdOIiLjt0ezBajb3tznf2ph26Oqk3Q5pIkGJMOaWgtPNz5wyw44JhljqGII5zi0S4Zj/AAYPAreP+Dy1/vVGd8PGMtdJhuctbjwTbvg/t+QtFmIEECagAichqsMz4qzs9s/m+mGbYKxiCDMfOGRMB0bjvQqWWs0Fxi6MSZaRk0jxvCO9bVvIPSDQA19mwiDedMAyASaeIG5Rq/IDSDpnUuvXZ/WCTdBAMkZ4qf013WPkvmqZY2SuCAQMRM8yBEZnZ0m+ITbbNVIJuTdN04CZESAMzE+a2D+RWkTmygQRDhfbDpu4nGZ5jctyabyK0k0Q1lMc6/DajAJw2bsBgk7L7kfJXNWylSx1ZgtJOG49bDP6jvApv4nU6nAZYzGQ29ILX/olpFvRoU4iA1r2kDnXpEuzzHYUh3J/SI/2kkOvgh7cMZiL2QySsPaXqeIZNtnqTd1cmJi7sORwRtpvJjUydgDTtE7OGK0o0DpAOLnWRxlrWkXhBu8AYjhHZCbOh7cB/wDxvmIO0HmXAYyy2JWHld2p4Z40jEmiRjdnnRIzGWeBw4Jst3sjx25LSM0dpAXb1kqmOkbhl2Lj0gMhey4KHa9E2wsaz4paQ1pJE0nnOIybsx8VJ21w1E53zH91DfHVH9XqjFRvV8ypbtB2kZ2euO2k/wBEw/R9UZ0qg7WOHuWHQKYa4wGGTudv7ldjkpWIBuNxAImtSBg5GCQUxoDV03F1W80gXWi6/bmcBnsx3ngt3Q5VWEMY01WggNkPo1TiGXSCQCHN3dpVimZY+loG00sGtAv4RrKbr0YQImc8uPFE6y2mZutkY4Pp485rjOI2sE9+9aqtyksevZVbUY66++Qxr6YHQEC+0Y8ye9O0uUlhvOL20y3C6A2nhhBnKccdq1E+2JiJ6wwtr0dWdF5mU5Op7f4sVG+SXdR/9J966FT09Yb2Io3L8xco3tXd6MiMb2PZhKVbNI6PeCKZa1xaQHQwAG9MXA6JIwv7N2alNRNOefI79jKn3CfYiOha30VY/wAp/otpYm2Uk6x7YjCIOO/Bwx8RnwUypTsRu3ebzsZcXc0bzJz4AmdyUXLnT9F1RnTqj+W4Jk2YjMOHawrqGpsUSHPHC8frRBjPFo3c075ML4g24Ha9hPUBde3b44+KUbnOtWOsPB3ouj/A2IfaYM82nl2v3wqHlHXFNoptMveMSTk3xwnLxWj+BqzOAtFSOaSxgP1myT5OHip3WJuHSNZ2pNc4nbhlvw/BOJFXNaEamwuH6wD7IyA4708gjRBSkkpSJ2SDpNEc0dg9iCVTyHYES5NudW6g01HkgTePtTIoN/Lj6qTaZNRwG15HmT7JVdpTSlOg9tNxe57heutAMDHEyRnBXREoUm7z953qhqRx+871VO/lJS6tXf0WcPr8R4qVo7S1OtU1bZa+JuvESBnETlBwRE7UD633neqI0eL/AL3qpHxQ8Pz3JJsh3BAyKJ67/EeiPVnrO/p9EmpTAMEsBOyQCe5M3m7HNOzBzc92aWqTqz1neXoi1Z67vBvoo7ajYmRG+82PG9CkNpO3FLAuO6/i0Irr+s37v4peoduPiUk0XbneaAAO3t+6fVHzt7fA+qacCOv4FEH8XDtB9EKOm/vb4H1QGs+p5+iQHHefz3I7x63s9EC779zfvO/tRio/cPvH0Td89b2Itd9YeSod1j939R9EWtqbv60jW8R+e9HfPDw/FEB1R21k/wAQPtTbgDnRnuYUu87h4H1Rh7uHmgjGy0jnQb/x00g6NoHOzs/42KbfPBC+dygrnaHs22ys/wCJibdoKyHOyU/+EeitL53ef4IGoeqPH8EVUO5O2I52WkP5JHsCYqcldHnOzsHc8exX2s4eaUKnBKGaPJDRv0DfvVf7lf2Y0qbAymGtY3BrWiABngApF/t/Pejv9v570Q0LUzrBOVDj3JQd2oqmfcqEQgjQRCUTktJKDpTMh2IkbcgguTbnzv8AVP23ex6YfYWPqVnFrS6GtDiJgXZgbs1I/a/xu9j05QH6yr2t/wCgW0Zp+gGxN/ECZNJmYCsKWi6TTRqNY1rg8C83A4h8g7+/cl1LZTFpFmLXkuHSnDFpdGcxAifxVjamAasbqg9jkEhJcE5CIhRFVpCxNeSTekgDB0DAyD2iTjxVY7QDCQRsyAJ2Tv7VZPfJlKY5VVfYdEU2kAgzcuYkEFoy2ZifNX7VWWt8Q7bn+H53q1a1SUESottoB7QCYhwd4ZjsIkd6nOsbmReM4R3/AJhQbXU2BZwyjKLxmxSt0cReAe5wLXNOGwhsOGPS5sk7SdicbZHF+FQt5wddIwEQMMeqB5mFYNqGc0VoIu7uzfvC3SndGWY06YaXFxkm8Zkyk1bY8OIbTc4bwQpNkdLQfzIwUKvTrBxuMa5uYJdB8O5QSLNbC4lpBaRmCd/+QmqtsOMU3Eb4zgo9GWd4e91QAXogAzkBt34exN1RUBMUyRvvASgcsdobUnmQW4EEDiPcVGttlqFxcwtDYEAwNsunmHMTjPCE9oiyvbfLxBc6YBna8+xw757U9aXCYz/O1EURpVwcatM444N3kR0cog9qfs1mrkC9q4uYmGTfxkjmxdxHgrMXTmB3JtxuOBEwc93+VVSxZGdUeCHxNnV8z6p5qTTqExLSMNu/colodts5DZptBfhAJcBnjt3Ge5Qm3wXBzBGIB52eyRfxHHDOFcVnQFDuNJxBP53KqrDVqx/pHBrcQ52LiCXANv5AlrR3lTtHUC8Ovh7CHEAScWjI4jGeCeNADFhjh6qZZnSJ8UDQsA69Txb/AGpYsY6zu+7/AGqHpVzg9oDnNkCADE86D34tHelaCqlzXS4ui6MXXsboJ8iD39ygfr2aBIPdhtw2AJl2zs9VOtfRPd7VCkZkwACSTwkrUBMJIfjA7z4pt7rwkG6zaciRw3BOsGUYN8yqyMhJITpajLFB0MII0Fzbc9H+p/EfY9HVqatz3Fri0w6WwcQA2ImZyKDf9T+I+x6nhbRVDSrOlq6gIluLIOEGM8jPkdyka0vLIa4Q+TIEc0OG/aTA9FMQUQYQcEaJBUPZCaJg45Hy/Pv4KxtVnJxCg1KbpaN5jd80n/6qqQKV94AyGeOHH2hXQEJmy2cNGCdqtlpGOIIwz7uKkhbrY58BwIwnvMzs4KrtTecULCRrJu1hLT0ybgGGGPZhOKfttI5hY0sIwioims6vhCcDs/I27R7UirWhpnA5e/3HOEm02q41zi0mBMKRQoF7gXZDYuksluD2WeWuYx8SHVMGCT86Nim0ZLWzEwJu4iY2HchaWktIbdJ2XwS3PaB3pLmuDIbdD4gZ3QezOFEV1otlW8Qx1AiYF5xvboOzMEdym2Gq5wN8sJn5hkAHIHjChGxvvF2roGTO2Ti4zMZwW+aesNF7HmKTGsO0ETheiRO6PHsQPPqvFZrQG3C0km8A+Zwhs4tzk9iiuxJUmpZZrNqXGmGlt+8bwn5obEEHfO7cmrS2DjkrAaDsY25pu2O5u0mYH5y2hCq4YYidm/afcfPenrJTL3AkYDZxSVWVJkAdil1rQxzQGxOYiMstmeKjwmaFNg6EYC7g6cBs81xz0ozyxmf0rFVKPbswoynW5mEqG1doQGP/AB4doPvUrR4wO6fd/hQCBIu57AMvEZdnkrax0rrQO89qBNsY6440wC/ZIGUiYnCcPJCxUyGNvNa10YhoAHlhMKQgsbf6rt0+X8vZUdbvv+37I9s6Ph7VCcQASRIumQNoxwU229HvChmY5sTdMTlK6Q5o1R2DS8Y/NYMcffG9Pgc4ScYwAyA3/imsZAbznfOechv9+CdpROGO93HciJCG5Jc5NWS0B5yMg7e2Pcg6PKJGgubTnzP9T+I+xyo+UXKCtQrmm0NDNWHAuY50nHCQeEYbleU/9QfaP/V6d0jbdU2YJJIAaBJJOAAEiSe0byQAStssgOV1aOlQnddePO+Qpeg+VVStWp03Npw8Em7elpAJjEnd5q2aLXEw0mZLBUl0TljTDCY2YD621TNHWoVG3hE7cIO0ZZjEEEHIghSykxBBCUBFRrdYmVmFlRt5p2ZYjIgjEHiFJQQUdDkrZ2Oa5oqAtIcP1j8wZyJxGAVhpGwCsGguc26SQWmDiCNo4qWgUFbaNEhwdNSpLpJIMYkRIA4AJ232I1KerD3sy57OlzdnYVLJWM5QcmdZWdWNYNvEYOaSBAAibwww80Fk3kzJ59otD27WkgSN0jFLGhKoytlYdoafcs7Z+Tj3OlloaQCJa2/GGzpkjv3p06BtDgbloAgxN+qMsThEbRlAwySyl8NFWkZW1/exhU+pZqppsaKpvgc58ReMETdGGZBjgsYdDWuLra7S4EyddVkiBhBbwPitnopj2UWNqOvPDQHOkmTvk4ntQNCzWj6Vp/hyMATliMCYw6SI0LVjFWnlgCMnbybp8IPvUiu98i64AbiPwTtF5ui8QTGJGXsHsS0ieUPSdO1FwNnqUWtjEVGuJmTiCNkR4KE+jbzm6yO7qo9yjco/jusmzO/V3RgLnSkzN4Tld8FUuraTnC/H8klUXQsFsOLviwLcQBrCHGCIJPRz4p6y1bcCAaVnuyJIe6YnGJ4KlqWrSHzdYTG1tA4ztgdXzRst+kruLSXTgNXTIjtBB8kVq7dVrh0UmNc26cSYN7nQM8uj5qFQs76Zc5lFjTMDeW81oxvbGl+H1U/oC0Vn0ptDQ194iAI5oiDHirSVBA+MVtU5xpAvDobTDhzm4QZyGBPgVT1Ktodh8UcJwnWNjtPBaYlYq3cqbSyo9upEBxAJZVxAMAyM5jYNqQNXY7GGBoOJAA8AApgKw1HlhWk3qIAgmYeJjICRt4p2ry1c39k04kYOdsAxxbxI7lS21lGsQ/l1ETSaZE4VMsdvNWvsFo1lNj4i80OjdIBjzQC29HvChv6Jk3RdMnKMM1LtvR7wodQwDIvC6cBmc8FYUyW4AA3aY8Tw7PNP0pncNg95TYpS4OdmMm7G/jx4KRKrIObKk8m9BEmRNyZLjtxm63v8FL0Pok1Yc/Cn5u7OHFaynTDQABAGAAyCzMrEFAII0Fhpzyn0x2n/AKuQ0nDXUqjousfLicmgte2/3Fwx3Eo3i5U5081xBjHY4T7E3V0mDeA1ZAbzTrALx3EHLbityieAqvQbw91So3oPe5zSMnNNwBw4Esc4cHA7UDouzuF2WlmVzWEsjdq713uhOG33S9opmGxddebD5ziJOCzRMrNBIbVB2jxCUqgIIFJlAaCCCAQsXyl5b0bJXFN9F746TmkSMA43QTsDhtE4raSsxp3k/Z69S9WpuJ+ddIAdGUyJBxzEFSVijukGAVWOZ84tEjNzHjCd8SHDdHEpem7bSslLW1bxaTduiJOBJ3YAAn/KkWV7S9znkAsHRxwF3CBt5spvTrKFdlyocAQZABLSTdydgQZiFKWJRND6Vs1ss5rUWuaA645rgA9joBGI4EEEeoVvYnF1NpOcYnZhhPYqTk7oqjRpauzEua9191V0AuMQIAwAA960zqbQy6BhERwiEiCZZ2wcobDaKxs7XXqsSLwwfhe5hyy2YFT9HvN5zR0RBGMkTIiduQPfwWZ0ZyQoWe0ttDXklkljQCCSRdF6TdwB2DHDJa/RVmuguObvZ+SVYtJpD0vpChRj4xVFMHIGfExkJ2lM126tzHU3XmujbLXNdk5pO3EHdCq+XPJQWtwe17WuDQwh5LRgXQ4ENd1jIhWmjbAGso0WuvNosDb3Wu44DdKnK8JXxctvPc5rQRLnGQBAGJx7fFMWB9Gu0voV7910OLTi07nNPsgKRyk0cK9ndSvXS664OkxLHBwmMYlqzPI7k4bCari8frAGNpNdfyM3iYA4DbnwSl3Xy2NhqFzccxIMZSMFKCZsNG60Dbme04p9WGZ6kOUCu0l4YKjWOIkMkXiN8H0ViQuYcrORtrr2zWU34X77HggBmM4mZaWxsBwAjimSG3s9V7Kmreb0zdMEYiJaRlMEY9uAhTnhxwbnvJwCYYNZXvDot27CYjDhn4hVPL3RlevQaygT0ue1okxGBu/OAOzvSehHVbuoVGc50OGZEYxvGcqxaslyGstooWQ07RMl51THE3g2BnOIEyceOAWupU7rQNwA8BCkNSjW880do96jNPsUq35D7Q9hUUe5dIYlApUiarjBEOGOww3/APQ8FrNDaFv8+oObsbv4nh7U9obQkQ+qMcww7OLuPD8jRALMzXRRNbglIILKgggggp9K6DbVdeBuu24SD28VVu5N1tj2HtLh7lrEFbkY13JuvvYf4j7wq+16OrMJGpqVOLA1wPDEhdCQTdIwx5L1SMWUz4eiQeS1Ufsmd11bxBLGEGga4yp+BCS7Qlf6N3j+K3qCbhzx+hK22nU7nO9zkTdG1x8yt4vPvXREEsc8NCsPm1fByj1rLVOetHd6tXS0EscwNneAcXwcDLGY9ssxTT6JIgwe2mzeTsaNpJ711REQlo5hZnXBDboAyAaAPAFPutb97fA+q6NqW9UeASTZmdRvgFbKcuqB5MzT+67+9TaVseM7h7AR710A2Omc6bPuj0STo2ic6bPuhSynPq9Uu+aPE+ijtoi9fLBei7N9wwE4EAQc10U6IofRM8Ek6FofRN8/VWynNPk1gaWtYBIIJ1jiSDAIlzD1QnrBT1ci5IkuxqXsXGTm3fPiuhHQFn+jHi71Tf6O0D80j+J3vKlwMs23fUPi31Svjw6rv6f7lpjyaobnfeSTyZo/X+9+CXBTNG3jqv8A6f7lWaQh4IAe0kQHXQYO/NbR/Jelsc8d49Ek8lGdd3krcFMlZmQ2BUeDjjd3xGHADzSa7Xn9sTAPzTOIgeBx71rH8lm/SO8B6pt/JgD9ofAeqcFM1oxt2TUeXmZBukGMIH4q2Fpbv9qgaBo6990m7gThjlHqr/8ARkfSH7o9UuBT2yqCBG+fIj3qZydol1dpiQ0Ek9xA9vkp9Hky2cahI3AAecq7sdlZTbdYIHmeJKXBSQAjQQWVBBBBAEEEEH//2Q=="/>
          <p:cNvSpPr>
            <a:spLocks noChangeAspect="1" noChangeArrowheads="1"/>
          </p:cNvSpPr>
          <p:nvPr/>
        </p:nvSpPr>
        <p:spPr bwMode="auto">
          <a:xfrm>
            <a:off x="155575" y="-1081088"/>
            <a:ext cx="3810000" cy="226695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150" name="AutoShape 6" descr="data:image/jpeg;base64,/9j/4AAQSkZJRgABAQAAAQABAAD/2wCEAAkGBxQTEhUUEhQVFRUXFxwUFxQXGBcYGBgYFxcWFxwXGBgaHCggHB0lHBQVITEhJSkrLi4uGB8zODMsNygtLisBCgoKDg0OGhAQGiwkHBwsLCwsLiwsLCwsLCwsLCwsLCwsLSwsLCwuLCwsLCwsLCwsLDcsLCwtLCwsLCssLDcsLP/AABEIAK0BIwMBIgACEQEDEQH/xAAcAAAABwEBAAAAAAAAAAAAAAAAAQIDBAUGBwj/xABKEAABAwEEBQkCCgkEAQUBAAABAAIRAwQSITEFE0FRYQYiMlJxgZGh0bHBBxQVQlNicpLh8BYjQ1SCg6LS8TNEk7KzJTVjwuI0/8QAGAEBAQEBAQAAAAAAAAAAAAAAAAECAwT/xAAsEQEAAgEDBAECBQUBAAAAAAAAARECAxIhMUFRYROR8AQjQnGBIqGx4fEU/9oADAMBAAIRAxEAPwDuKCCCAIIJm0WprOkQPzuQOyhKprRprqN73egVZaLU5/ScTw2eC1GMpa+tOlKbcjeO5uPmqy0aYe7ow0eJVcgrthmz3xt/Xd4lD45U67vEplBWg/8AHanXd4oxbqnXd4qPCEJQkjSFTrlH8o1eufL0UaESUJg0pV63kPRH8rVesPAeihoo7+zFKgtN+Vqu8eAWe0z8IJouLGFr3DAmBdB3YZnJMco7TW1bqdLmOdA1hxIBzhsiDsBneue1+S9an0nADi07MdhKVBct2z4SK20U+y6fVRbRy0e8y8lx6rcAPBYhmhajpioO0teB55ql03b6tNxs9AODm4PfjeJIBhp2YEY547EpbdRZyjqAHpzsmo/DsgjzVRob4TX1bQ2gQ9hdeaHl7nQ5rSRLcNojvWA0LyRtVR0hxpk/OBN7v/FdB0DyAZTqsq1KlR9RpJmQBiCMgMcylSlt3ye0xWBfefrMjztnYroadf1W+ao7LZw0QBCkEJUFytRp13UHiUfy8eoPEqpQhNsFyt/l36nn+CP5d+p5/gqeEE2wXK6GnR1D4o/l1vUPiFSIJtguV38ut6jvEI/l1vUd5KiQTbBa+GnGdV3l6pQ03T3P8B6rPpLnQm2C5aP5ap/W8E5Z9LUnODQYJykQshVrqJUqlTbC26ReQTNDFrScyAfEILDQrXagwSe4DMqotGnywOcWYNE4Ek9wAknhvVRpi3OdWf8AVN0cAFkfhC0g5mj67mEh0MAIzE1aYw8StxHCNDaOX179laWDdqXT4qC7lbR2tr99Gp54Lg7eU1qGVoq/eKcHK22D/c1fvK8JTuf6X2fbrh/Jf6Iv0ysm11QdtKr/AGriTeWttGVpq+Kdby7t37w/yVuCnahyysf0ru+lV/tShyvsf0w72vHtauLjl7b/AN4PgPRGOX1v+mHexvolwU7UOVVjP+4Z5j2hLHKayfvFPx/BcT/T62/SMP8ALYj/AE/te00j202pcFO2DlJZf3il95KHKKy/vFL74XEh8IFp2toH+U1H+n9f6Kz/APEE4KduGnrMf9xR++31TrNK0DlXon+Yz1XDBy5qH9hZz/LHoknludtmsx/gHolwU7222UzlUpnse31We0pZrTUqE0a5psJm6KjBjETk7Z2ZLko5Zg52OzH+FKHLGntsdDuvD3qcScw6kyxaRGVqP/Iz+wJZoaUGVo/qYuW/pdQ22Kl953qjHKqy7bE377vVKg5dZ+KV3EGqwvfAF4wcLo+dOMG94lR6fJSajqj2S5xkwDEwBnnsXL/0nsn7n4VHeqA5U2T91eOyqfVWKhJiZdrslhuZNgdkKY1q4a3ldZhlRrjsrn1TjeWVDq2ofzj6q2U7iAjhcSHLKh1rWP5n4pQ5Y0PpbWP4z6oU7UguMN5ZUdlotg/iKcby2pjK12sefuQp2NEuQjly398tPewf2pwctx++1e+m30Qp1pBcpby13W099NvotHyK02+01nzadaxjJc0Ma03nEBpkbID8N4CFNmiJQMb1CrVoMIh+pXUSrWlNlyQ54kDaf8+5RaKJTVV0AyJ3pwpLslJVd07Tb7rblPm3REnGIG4oLWWQcxn2R7AjXNphdJj9bU+2faVjvhM/9tr9tP8A8rFsNJTramXSO3j2LH/CXPydWyzp7f8A5G8F07I4vZ7Le2xs3putSukg5jBS7Fl3+ij2zpu7fcokTyFnoFzg0CSTAEge1SbZo59MAvZAOEyCJ7kzZmNLoe663aYndsVlbWtZZ2imbzXPLr0R0RdiD34rlllMZRD2aWljlpZZT29x67df56GtHWWo6m65Svh2BdMZZR2HFQ3WY37l03pi7tlWFqpmaFMYEMGRzLzJ7Mk+2uTXr1I6LXDZhkwewqfJk6x+F0rrm7iJn+Lmoriv9qu16OfTF59MtGUlQVbOquFldMm/UDQSdjRejfnCqFvGZ7vPr44YzGy+Yvn/AJH7lhs5I30yMwR2iFN0HRquqjUvax4BcHOeGRs6Rw2+1XfKqvW+L0qdodrat97xVm+NXda0MbUHNIvXpA257FnLOs4x8/V52fo1GimQW86cHbADEzx5uHaVEjFbJml6tKtZ6FB9Smy5SbUa1jg5xIBe66W3iSNoGMBV+i69L41XrXJptbWq02hpgHEUzAGEFzc9sKfLlVzHZI4Z4hEVprTpepWsT9e41Ha1jaZLcGgNc50ECJPN7lmjmt4TM3cNCASwANoUjR1J5qDVCXDHYe/HBWmlr2qaKwaKt8kAAA3A3hxKk51MQ9GnobtPLPnj1x9fPpWMbT1RknWTIwMRgInfiT3Z4qKG8Vf07Vq9VTpimQ5rb5IB5zjjjswhN0wzX1nw26wOcwbC6QBA24kqfJfZv/yRFVnzfPri+PNKUs4hIKu7ZaRUoXnNYHipdF0QYuycO9UhWsZvq462nGExU3ExYSilSLDN8EMFQg4MILg7gQMSr7SLGOsmsdQp0KorCm1rGvbLbhc4vD3En5sRG1TLOpiPLkpDZ26svvGZi7h9Ug9kXu8BRZWlmz2enQL7O20Pq09a4Pc9t2Xva1rbhGxs4/goWn7A2na6lGkMA4MA3OIEgTjAJIEpGpGU1X3HCQp5QlbSlZbKbRVsgs7YZrB8YL6msApNcS6JuzIjKOCxrcYTDU3dvuQmV0v4Fnm/avs0/a9YmrSbcPNGGIMY4b+1bT4GOnauyn7Xrp3Lt1IVCmqxx7k4E3Wz7lpDAqFxIAgdY+4eqOlGF3EbXeO3aku2l/R2NHv3lLZJj5o6vqgWUk5JTkRyUHSbJ0GfZHsCCFm6Dfsj2BBc2mD0jOtfjHOO7eVjfhNn5Oq4/Op/+Rvothbo1j8fnHbG07JWP+E4f+n1Ix59MZk/PHounZHG7LaA3Od4hM1n3nE5SUDSd1XeBRFh3HwUKSrHWa0kupipuBJEccM1It1tD23dWGgYMhx5omT2yqshCVicYu3aNfKMNkdJ9R/mr+/S5OmGlweaI1oAh14xIEDm5dyYsFuu3w9he1/SxgyDOYUNr2xBnOQQQM/8Ii5uwv8AEKfHFNz+L1JyiZ7X2jvxN8c3HlK0jaw5rWMYWMbJAJkknMk9yrlKoMDnBoJkmBJwU6jowEYtfIA2tzMnDfkt4Y9oefV1907skfRbKBJ+MOqtGEatrXGds3iE/py3tqaqnTvaujT1bL8BxlznFxAmCbw8FDqWcMIDiQYBwAOBxG1Ius6zvuD+5TZzcs3DU19M2bXm1tdWdXm8KRY0MBu3AL96cBGzYoOjrTZ6ZtFLWP1dVjaYravnQHNc4XL20iM9ipubGBJOUFsd+DlHvLn8MRFX9x0+i0udLW2kKLLPQe59MVHVi9zbhLnNa2LsnINz4qm2oiUAt447YpUyzUmOJv1AzdLS6fDLYpmkHMdTY1rwdWIyIvFxkkTu471UioUetKk4827460Y4TjtjnrPN+fNda7NI+vS1wr61pAghkG9gIAUHR7mOp1WOeGOeRi7KAZI8VXtaCAQW8QSAZ9IhFP2PFSNPh1y/G3nunGP1XHPO6Knv4TtJVGinTpNcH3ZcXDIlxw8lUlPPOE4eKcFk4syB6W9bxxp5tXV35X07fSKP6Cp1C8mlVbSeBg91QU88IB71Z8p7YXU6FOo8VazL5qVb1/pOFxgftAaJje5UTbOSAQB4j3lD4s7d5j1WZ07yjLx6c7i+rWVdEsfVo1m6htmY2lf57AXBobfc5k3iSZnCVVUaDW22mazWNpueKpYCC24832twwAiBGxVBp4EnD3ngmiVnHTmOJntX37GmqaKFBtepX1Bv03NpMY9lSKj3CIDSYutvY4LM0sx2pMolrHGY6zYt6vQd2FbP4GGy+1fZp+1654+1OIgnD2roXwNxetMxlTz7Xrp3SIqHUQzt8Umtn3Ihd+r5I6+fdn3LQiMEF0G8/bOzhw7E40YicXR3D0TVKC03Oa3fv3n8U7S2XRhv3oHCiOSMoFQdIs3Qb9kexBCgOa3sHsQXNpgraP1j/tH2lY34UR/6e+PpKf8A29YWztg/WP8AtH2lQNIWJlam+lUEseLrhl4HfIB7l07I8+U6T4aQTznXQ2cZ5vtvBTHWGrde6+IZnE4iL0jmxEbyFu3fBvUaSKVrhky0OpyRltBzw2Qm3/B1aSCPjdOIiLjt0ezBajb3tznf2ph26Oqk3Q5pIkGJMOaWgtPNz5wyw44JhljqGII5zi0S4Zj/AAYPAreP+Dy1/vVGd8PGMtdJhuctbjwTbvg/t+QtFmIEECagAichqsMz4qzs9s/m+mGbYKxiCDMfOGRMB0bjvQqWWs0Fxi6MSZaRk0jxvCO9bVvIPSDQA19mwiDedMAyASaeIG5Rq/IDSDpnUuvXZ/WCTdBAMkZ4qf013WPkvmqZY2SuCAQMRM8yBEZnZ0m+ITbbNVIJuTdN04CZESAMzE+a2D+RWkTmygQRDhfbDpu4nGZ5jctyabyK0k0Q1lMc6/DajAJw2bsBgk7L7kfJXNWylSx1ZgtJOG49bDP6jvApv4nU6nAZYzGQ29ILX/olpFvRoU4iA1r2kDnXpEuzzHYUh3J/SI/2kkOvgh7cMZiL2QySsPaXqeIZNtnqTd1cmJi7sORwRtpvJjUydgDTtE7OGK0o0DpAOLnWRxlrWkXhBu8AYjhHZCbOh7cB/wDxvmIO0HmXAYyy2JWHld2p4Z40jEmiRjdnnRIzGWeBw4Jst3sjx25LSM0dpAXb1kqmOkbhl2Lj0gMhey4KHa9E2wsaz4paQ1pJE0nnOIybsx8VJ21w1E53zH91DfHVH9XqjFRvV8ypbtB2kZ2euO2k/wBEw/R9UZ0qg7WOHuWHQKYa4wGGTudv7ldjkpWIBuNxAImtSBg5GCQUxoDV03F1W80gXWi6/bmcBnsx3ngt3Q5VWEMY01WggNkPo1TiGXSCQCHN3dpVimZY+loG00sGtAv4RrKbr0YQImc8uPFE6y2mZutkY4Pp485rjOI2sE9+9aqtyksevZVbUY66++Qxr6YHQEC+0Y8ye9O0uUlhvOL20y3C6A2nhhBnKccdq1E+2JiJ6wwtr0dWdF5mU5Op7f4sVG+SXdR/9J966FT09Yb2Io3L8xco3tXd6MiMb2PZhKVbNI6PeCKZa1xaQHQwAG9MXA6JIwv7N2alNRNOefI79jKn3CfYiOha30VY/wAp/otpYm2Uk6x7YjCIOO/Bwx8RnwUypTsRu3ebzsZcXc0bzJz4AmdyUXLnT9F1RnTqj+W4Jk2YjMOHawrqGpsUSHPHC8frRBjPFo3c075ML4g24Ha9hPUBde3b44+KUbnOtWOsPB3ouj/A2IfaYM82nl2v3wqHlHXFNoptMveMSTk3xwnLxWj+BqzOAtFSOaSxgP1myT5OHip3WJuHSNZ2pNc4nbhlvw/BOJFXNaEamwuH6wD7IyA4708gjRBSkkpSJ2SDpNEc0dg9iCVTyHYES5NudW6g01HkgTePtTIoN/Lj6qTaZNRwG15HmT7JVdpTSlOg9tNxe57heutAMDHEyRnBXREoUm7z953qhqRx+871VO/lJS6tXf0WcPr8R4qVo7S1OtU1bZa+JuvESBnETlBwRE7UD633neqI0eL/AL3qpHxQ8Pz3JJsh3BAyKJ67/EeiPVnrO/p9EmpTAMEsBOyQCe5M3m7HNOzBzc92aWqTqz1neXoi1Z67vBvoo7ajYmRG+82PG9CkNpO3FLAuO6/i0Irr+s37v4peoduPiUk0XbneaAAO3t+6fVHzt7fA+qacCOv4FEH8XDtB9EKOm/vb4H1QGs+p5+iQHHefz3I7x63s9EC779zfvO/tRio/cPvH0Td89b2Itd9YeSod1j939R9EWtqbv60jW8R+e9HfPDw/FEB1R21k/wAQPtTbgDnRnuYUu87h4H1Rh7uHmgjGy0jnQb/x00g6NoHOzs/42KbfPBC+dygrnaHs22ys/wCJibdoKyHOyU/+EeitL53ef4IGoeqPH8EVUO5O2I52WkP5JHsCYqcldHnOzsHc8exX2s4eaUKnBKGaPJDRv0DfvVf7lf2Y0qbAymGtY3BrWiABngApF/t/Pejv9v570Q0LUzrBOVDj3JQd2oqmfcqEQgjQRCUTktJKDpTMh2IkbcgguTbnzv8AVP23ex6YfYWPqVnFrS6GtDiJgXZgbs1I/a/xu9j05QH6yr2t/wCgW0Zp+gGxN/ECZNJmYCsKWi6TTRqNY1rg8C83A4h8g7+/cl1LZTFpFmLXkuHSnDFpdGcxAifxVjamAasbqg9jkEhJcE5CIhRFVpCxNeSTekgDB0DAyD2iTjxVY7QDCQRsyAJ2Tv7VZPfJlKY5VVfYdEU2kAgzcuYkEFoy2ZifNX7VWWt8Q7bn+H53q1a1SUESottoB7QCYhwd4ZjsIkd6nOsbmReM4R3/AJhQbXU2BZwyjKLxmxSt0cReAe5wLXNOGwhsOGPS5sk7SdicbZHF+FQt5wddIwEQMMeqB5mFYNqGc0VoIu7uzfvC3SndGWY06YaXFxkm8Zkyk1bY8OIbTc4bwQpNkdLQfzIwUKvTrBxuMa5uYJdB8O5QSLNbC4lpBaRmCd/+QmqtsOMU3Eb4zgo9GWd4e91QAXogAzkBt34exN1RUBMUyRvvASgcsdobUnmQW4EEDiPcVGttlqFxcwtDYEAwNsunmHMTjPCE9oiyvbfLxBc6YBna8+xw757U9aXCYz/O1EURpVwcatM444N3kR0cog9qfs1mrkC9q4uYmGTfxkjmxdxHgrMXTmB3JtxuOBEwc93+VVSxZGdUeCHxNnV8z6p5qTTqExLSMNu/colodts5DZptBfhAJcBnjt3Ge5Qm3wXBzBGIB52eyRfxHHDOFcVnQFDuNJxBP53KqrDVqx/pHBrcQ52LiCXANv5AlrR3lTtHUC8Ovh7CHEAScWjI4jGeCeNADFhjh6qZZnSJ8UDQsA69Txb/AGpYsY6zu+7/AGqHpVzg9oDnNkCADE86D34tHelaCqlzXS4ui6MXXsboJ8iD39ygfr2aBIPdhtw2AJl2zs9VOtfRPd7VCkZkwACSTwkrUBMJIfjA7z4pt7rwkG6zaciRw3BOsGUYN8yqyMhJITpajLFB0MII0Fzbc9H+p/EfY9HVqatz3Fri0w6WwcQA2ImZyKDf9T+I+x6nhbRVDSrOlq6gIluLIOEGM8jPkdyka0vLIa4Q+TIEc0OG/aTA9FMQUQYQcEaJBUPZCaJg45Hy/Pv4KxtVnJxCg1KbpaN5jd80n/6qqQKV94AyGeOHH2hXQEJmy2cNGCdqtlpGOIIwz7uKkhbrY58BwIwnvMzs4KrtTecULCRrJu1hLT0ybgGGGPZhOKfttI5hY0sIwioims6vhCcDs/I27R7UirWhpnA5e/3HOEm02q41zi0mBMKRQoF7gXZDYuksluD2WeWuYx8SHVMGCT86Nim0ZLWzEwJu4iY2HchaWktIbdJ2XwS3PaB3pLmuDIbdD4gZ3QezOFEV1otlW8Qx1AiYF5xvboOzMEdym2Gq5wN8sJn5hkAHIHjChGxvvF2roGTO2Ti4zMZwW+aesNF7HmKTGsO0ETheiRO6PHsQPPqvFZrQG3C0km8A+Zwhs4tzk9iiuxJUmpZZrNqXGmGlt+8bwn5obEEHfO7cmrS2DjkrAaDsY25pu2O5u0mYH5y2hCq4YYidm/afcfPenrJTL3AkYDZxSVWVJkAdil1rQxzQGxOYiMstmeKjwmaFNg6EYC7g6cBs81xz0ozyxmf0rFVKPbswoynW5mEqG1doQGP/AB4doPvUrR4wO6fd/hQCBIu57AMvEZdnkrax0rrQO89qBNsY6440wC/ZIGUiYnCcPJCxUyGNvNa10YhoAHlhMKQgsbf6rt0+X8vZUdbvv+37I9s6Ph7VCcQASRIumQNoxwU229HvChmY5sTdMTlK6Q5o1R2DS8Y/NYMcffG9Pgc4ScYwAyA3/imsZAbznfOechv9+CdpROGO93HciJCG5Jc5NWS0B5yMg7e2Pcg6PKJGgubTnzP9T+I+xyo+UXKCtQrmm0NDNWHAuY50nHCQeEYbleU/9QfaP/V6d0jbdU2YJJIAaBJJOAAEiSe0byQAStssgOV1aOlQnddePO+Qpeg+VVStWp03Npw8Em7elpAJjEnd5q2aLXEw0mZLBUl0TljTDCY2YD621TNHWoVG3hE7cIO0ZZjEEEHIghSykxBBCUBFRrdYmVmFlRt5p2ZYjIgjEHiFJQQUdDkrZ2Oa5oqAtIcP1j8wZyJxGAVhpGwCsGguc26SQWmDiCNo4qWgUFbaNEhwdNSpLpJIMYkRIA4AJ232I1KerD3sy57OlzdnYVLJWM5QcmdZWdWNYNvEYOaSBAAibwww80Fk3kzJ59otD27WkgSN0jFLGhKoytlYdoafcs7Z+Tj3OlloaQCJa2/GGzpkjv3p06BtDgbloAgxN+qMsThEbRlAwySyl8NFWkZW1/exhU+pZqppsaKpvgc58ReMETdGGZBjgsYdDWuLra7S4EyddVkiBhBbwPitnopj2UWNqOvPDQHOkmTvk4ntQNCzWj6Vp/hyMATliMCYw6SI0LVjFWnlgCMnbybp8IPvUiu98i64AbiPwTtF5ui8QTGJGXsHsS0ieUPSdO1FwNnqUWtjEVGuJmTiCNkR4KE+jbzm6yO7qo9yjco/jusmzO/V3RgLnSkzN4Tld8FUuraTnC/H8klUXQsFsOLviwLcQBrCHGCIJPRz4p6y1bcCAaVnuyJIe6YnGJ4KlqWrSHzdYTG1tA4ztgdXzRst+kruLSXTgNXTIjtBB8kVq7dVrh0UmNc26cSYN7nQM8uj5qFQs76Zc5lFjTMDeW81oxvbGl+H1U/oC0Vn0ptDQ194iAI5oiDHirSVBA+MVtU5xpAvDobTDhzm4QZyGBPgVT1Ktodh8UcJwnWNjtPBaYlYq3cqbSyo9upEBxAJZVxAMAyM5jYNqQNXY7GGBoOJAA8AApgKw1HlhWk3qIAgmYeJjICRt4p2ry1c39k04kYOdsAxxbxI7lS21lGsQ/l1ETSaZE4VMsdvNWvsFo1lNj4i80OjdIBjzQC29HvChv6Jk3RdMnKMM1LtvR7wodQwDIvC6cBmc8FYUyW4AA3aY8Tw7PNP0pncNg95TYpS4OdmMm7G/jx4KRKrIObKk8m9BEmRNyZLjtxm63v8FL0Pok1Yc/Cn5u7OHFaynTDQABAGAAyCzMrEFAII0Fhpzyn0x2n/AKuQ0nDXUqjousfLicmgte2/3Fwx3Eo3i5U5081xBjHY4T7E3V0mDeA1ZAbzTrALx3EHLbityieAqvQbw91So3oPe5zSMnNNwBw4Esc4cHA7UDouzuF2WlmVzWEsjdq713uhOG33S9opmGxddebD5ziJOCzRMrNBIbVB2jxCUqgIIFJlAaCCCAQsXyl5b0bJXFN9F746TmkSMA43QTsDhtE4raSsxp3k/Z69S9WpuJ+ddIAdGUyJBxzEFSVijukGAVWOZ84tEjNzHjCd8SHDdHEpem7bSslLW1bxaTduiJOBJ3YAAn/KkWV7S9znkAsHRxwF3CBt5spvTrKFdlyocAQZABLSTdydgQZiFKWJRND6Vs1ss5rUWuaA645rgA9joBGI4EEEeoVvYnF1NpOcYnZhhPYqTk7oqjRpauzEua9191V0AuMQIAwAA960zqbQy6BhERwiEiCZZ2wcobDaKxs7XXqsSLwwfhe5hyy2YFT9HvN5zR0RBGMkTIiduQPfwWZ0ZyQoWe0ttDXklkljQCCSRdF6TdwB2DHDJa/RVmuguObvZ+SVYtJpD0vpChRj4xVFMHIGfExkJ2lM126tzHU3XmujbLXNdk5pO3EHdCq+XPJQWtwe17WuDQwh5LRgXQ4ENd1jIhWmjbAGso0WuvNosDb3Wu44DdKnK8JXxctvPc5rQRLnGQBAGJx7fFMWB9Gu0voV7910OLTi07nNPsgKRyk0cK9ndSvXS664OkxLHBwmMYlqzPI7k4bCari8frAGNpNdfyM3iYA4DbnwSl3Xy2NhqFzccxIMZSMFKCZsNG60Dbme04p9WGZ6kOUCu0l4YKjWOIkMkXiN8H0ViQuYcrORtrr2zWU34X77HggBmM4mZaWxsBwAjimSG3s9V7Kmreb0zdMEYiJaRlMEY9uAhTnhxwbnvJwCYYNZXvDot27CYjDhn4hVPL3RlevQaygT0ue1okxGBu/OAOzvSehHVbuoVGc50OGZEYxvGcqxaslyGstooWQ07RMl51THE3g2BnOIEyceOAWupU7rQNwA8BCkNSjW880do96jNPsUq35D7Q9hUUe5dIYlApUiarjBEOGOww3/APQ8FrNDaFv8+oObsbv4nh7U9obQkQ+qMcww7OLuPD8jRALMzXRRNbglIILKgggggp9K6DbVdeBuu24SD28VVu5N1tj2HtLh7lrEFbkY13JuvvYf4j7wq+16OrMJGpqVOLA1wPDEhdCQTdIwx5L1SMWUz4eiQeS1Ufsmd11bxBLGEGga4yp+BCS7Qlf6N3j+K3qCbhzx+hK22nU7nO9zkTdG1x8yt4vPvXREEsc8NCsPm1fByj1rLVOetHd6tXS0EscwNneAcXwcDLGY9ssxTT6JIgwe2mzeTsaNpJ711REQlo5hZnXBDboAyAaAPAFPutb97fA+q6NqW9UeASTZmdRvgFbKcuqB5MzT+67+9TaVseM7h7AR710A2Omc6bPuj0STo2ic6bPuhSynPq9Uu+aPE+ijtoi9fLBei7N9wwE4EAQc10U6IofRM8Ek6FofRN8/VWynNPk1gaWtYBIIJ1jiSDAIlzD1QnrBT1ci5IkuxqXsXGTm3fPiuhHQFn+jHi71Tf6O0D80j+J3vKlwMs23fUPi31Svjw6rv6f7lpjyaobnfeSTyZo/X+9+CXBTNG3jqv8A6f7lWaQh4IAe0kQHXQYO/NbR/Jelsc8d49Ek8lGdd3krcFMlZmQ2BUeDjjd3xGHADzSa7Xn9sTAPzTOIgeBx71rH8lm/SO8B6pt/JgD9ofAeqcFM1oxt2TUeXmZBukGMIH4q2Fpbv9qgaBo6990m7gThjlHqr/8ARkfSH7o9UuBT2yqCBG+fIj3qZydol1dpiQ0Ek9xA9vkp9Hky2cahI3AAecq7sdlZTbdYIHmeJKXBSQAjQQWVBBBBAEEEEH//2Q=="/>
          <p:cNvSpPr>
            <a:spLocks noChangeAspect="1" noChangeArrowheads="1"/>
          </p:cNvSpPr>
          <p:nvPr/>
        </p:nvSpPr>
        <p:spPr bwMode="auto">
          <a:xfrm>
            <a:off x="155575" y="-1081088"/>
            <a:ext cx="3810000" cy="226695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155" name="Picture 11" descr="http://www.bellnw.com/media/images/products/Agilent/33120A.jpg"/>
          <p:cNvPicPr>
            <a:picLocks noChangeAspect="1" noChangeArrowheads="1"/>
          </p:cNvPicPr>
          <p:nvPr/>
        </p:nvPicPr>
        <p:blipFill>
          <a:blip r:embed="rId3" cstate="print"/>
          <a:srcRect/>
          <a:stretch>
            <a:fillRect/>
          </a:stretch>
        </p:blipFill>
        <p:spPr bwMode="auto">
          <a:xfrm>
            <a:off x="1295400" y="2436842"/>
            <a:ext cx="3273425" cy="1683476"/>
          </a:xfrm>
          <a:prstGeom prst="rect">
            <a:avLst/>
          </a:prstGeom>
          <a:noFill/>
        </p:spPr>
      </p:pic>
      <p:pic>
        <p:nvPicPr>
          <p:cNvPr id="6161" name="Picture 17" descr="http://www.distrame.fr/publicmedia/original/229/358/fr/33522B.jpg"/>
          <p:cNvPicPr>
            <a:picLocks noChangeAspect="1" noChangeArrowheads="1"/>
          </p:cNvPicPr>
          <p:nvPr/>
        </p:nvPicPr>
        <p:blipFill>
          <a:blip r:embed="rId4" cstate="print"/>
          <a:srcRect/>
          <a:stretch>
            <a:fillRect/>
          </a:stretch>
        </p:blipFill>
        <p:spPr bwMode="auto">
          <a:xfrm>
            <a:off x="4648200" y="2653613"/>
            <a:ext cx="3352800" cy="1555579"/>
          </a:xfrm>
          <a:prstGeom prst="rect">
            <a:avLst/>
          </a:prstGeom>
          <a:noFill/>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00000"/>
              </a:lnSpc>
            </a:pPr>
            <a:r>
              <a:rPr lang="en-US" sz="2800" dirty="0" smtClean="0">
                <a:solidFill>
                  <a:schemeClr val="accent6">
                    <a:lumMod val="75000"/>
                  </a:schemeClr>
                </a:solidFill>
              </a:rPr>
              <a:t>Practical Exercises </a:t>
            </a:r>
          </a:p>
        </p:txBody>
      </p:sp>
      <p:sp>
        <p:nvSpPr>
          <p:cNvPr id="2" name="Slide Number Placeholder 1"/>
          <p:cNvSpPr>
            <a:spLocks noGrp="1"/>
          </p:cNvSpPr>
          <p:nvPr>
            <p:ph type="sldNum" sz="quarter" idx="10"/>
          </p:nvPr>
        </p:nvSpPr>
        <p:spPr/>
        <p:txBody>
          <a:bodyPr/>
          <a:lstStyle/>
          <a:p>
            <a:pPr>
              <a:defRPr/>
            </a:pPr>
            <a:r>
              <a:rPr lang="en-US" smtClean="0">
                <a:solidFill>
                  <a:srgbClr val="969696"/>
                </a:solidFill>
              </a:rPr>
              <a:t>Page </a:t>
            </a:r>
            <a:fld id="{52FA82AE-F571-4DB8-B1F2-0BD6296CA4F4}" type="slidenum">
              <a:rPr lang="en-US" smtClean="0">
                <a:solidFill>
                  <a:srgbClr val="969696"/>
                </a:solidFill>
              </a:rPr>
              <a:pPr>
                <a:defRPr/>
              </a:pPr>
              <a:t>57</a:t>
            </a:fld>
            <a:endParaRPr lang="en-US" dirty="0">
              <a:solidFill>
                <a:srgbClr val="969696"/>
              </a:solidFill>
            </a:endParaRPr>
          </a:p>
        </p:txBody>
      </p:sp>
      <p:sp>
        <p:nvSpPr>
          <p:cNvPr id="8" name="TextBox 7"/>
          <p:cNvSpPr txBox="1"/>
          <p:nvPr/>
        </p:nvSpPr>
        <p:spPr>
          <a:xfrm>
            <a:off x="228600" y="838200"/>
            <a:ext cx="5558125" cy="410882"/>
          </a:xfrm>
          <a:prstGeom prst="rect">
            <a:avLst/>
          </a:prstGeom>
          <a:noFill/>
        </p:spPr>
        <p:txBody>
          <a:bodyPr wrap="none" rtlCol="0">
            <a:spAutoFit/>
          </a:bodyPr>
          <a:lstStyle/>
          <a:p>
            <a:pPr marL="742950" lvl="1" indent="-285750">
              <a:lnSpc>
                <a:spcPct val="115000"/>
              </a:lnSpc>
              <a:spcAft>
                <a:spcPts val="0"/>
              </a:spcAft>
              <a:buFont typeface="Times New Roman"/>
              <a:buChar char="•"/>
              <a:tabLst>
                <a:tab pos="914400" algn="l"/>
              </a:tabLst>
            </a:pPr>
            <a:r>
              <a:rPr lang="en-US" b="1" i="1" dirty="0" smtClean="0">
                <a:solidFill>
                  <a:schemeClr val="accent6">
                    <a:lumMod val="75000"/>
                  </a:schemeClr>
                </a:solidFill>
                <a:latin typeface="Calibri"/>
                <a:ea typeface="Calibri"/>
                <a:cs typeface="Times New Roman"/>
              </a:rPr>
              <a:t>Using electronics workbench tools - oscilloscope </a:t>
            </a:r>
            <a:endParaRPr lang="en-US" dirty="0" smtClean="0">
              <a:solidFill>
                <a:schemeClr val="accent6">
                  <a:lumMod val="75000"/>
                </a:schemeClr>
              </a:solidFill>
              <a:latin typeface="Calibri"/>
              <a:ea typeface="Calibri"/>
              <a:cs typeface="Times New Roman"/>
            </a:endParaRPr>
          </a:p>
        </p:txBody>
      </p:sp>
      <p:pic>
        <p:nvPicPr>
          <p:cNvPr id="64516" name="Picture 4" descr="http://www.element14.com/community/servlet/JiveServlet/showImage/102-51430-2-109950/infiniiVision+3000+X-Series.PNG"/>
          <p:cNvPicPr>
            <a:picLocks noChangeAspect="1" noChangeArrowheads="1"/>
          </p:cNvPicPr>
          <p:nvPr/>
        </p:nvPicPr>
        <p:blipFill>
          <a:blip r:embed="rId3" cstate="print"/>
          <a:srcRect t="18526"/>
          <a:stretch>
            <a:fillRect/>
          </a:stretch>
        </p:blipFill>
        <p:spPr bwMode="auto">
          <a:xfrm>
            <a:off x="1828800" y="1981200"/>
            <a:ext cx="4829175" cy="2643410"/>
          </a:xfrm>
          <a:prstGeom prst="rect">
            <a:avLst/>
          </a:prstGeom>
          <a:noFill/>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6"/>
          <p:cNvSpPr>
            <a:spLocks noChangeArrowheads="1"/>
          </p:cNvSpPr>
          <p:nvPr/>
        </p:nvSpPr>
        <p:spPr bwMode="auto">
          <a:xfrm>
            <a:off x="0" y="0"/>
            <a:ext cx="9144000" cy="685800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7410" name="Slide Number Placeholder 1"/>
          <p:cNvSpPr>
            <a:spLocks noGrp="1"/>
          </p:cNvSpPr>
          <p:nvPr>
            <p:ph type="sldNum"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mtClean="0">
                <a:solidFill>
                  <a:srgbClr val="1C1C1C"/>
                </a:solidFill>
              </a:rPr>
              <a:t>Page </a:t>
            </a:r>
            <a:fld id="{0D9E4E08-76C7-46AB-945C-973357CB8164}" type="slidenum">
              <a:rPr lang="en-US" smtClean="0">
                <a:solidFill>
                  <a:srgbClr val="1C1C1C"/>
                </a:solidFill>
              </a:rPr>
              <a:pPr eaLnBrk="1" hangingPunct="1"/>
              <a:t>58</a:t>
            </a:fld>
            <a:endParaRPr lang="en-US" smtClean="0">
              <a:solidFill>
                <a:srgbClr val="1C1C1C"/>
              </a:solidFill>
            </a:endParaRPr>
          </a:p>
        </p:txBody>
      </p:sp>
      <p:sp>
        <p:nvSpPr>
          <p:cNvPr id="17413" name="Rectangle 16"/>
          <p:cNvSpPr>
            <a:spLocks noChangeArrowheads="1"/>
          </p:cNvSpPr>
          <p:nvPr/>
        </p:nvSpPr>
        <p:spPr bwMode="auto">
          <a:xfrm>
            <a:off x="6545263" y="6194425"/>
            <a:ext cx="2298700" cy="320675"/>
          </a:xfrm>
          <a:prstGeom prst="rect">
            <a:avLst/>
          </a:prstGeom>
          <a:solidFill>
            <a:srgbClr val="1C1C1C"/>
          </a:solidFill>
          <a:ln>
            <a:noFill/>
          </a:ln>
          <a:effectLst/>
          <a:extLst>
            <a:ext uri="{91240B29-F687-4F45-9708-019B960494DF}">
              <a14:hiddenLine xmlns:a14="http://schemas.microsoft.com/office/drawing/2010/main" xmlns="" w="15875">
                <a:solidFill>
                  <a:schemeClr va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7414" name="Rectangle 17"/>
          <p:cNvSpPr>
            <a:spLocks noChangeArrowheads="1"/>
          </p:cNvSpPr>
          <p:nvPr/>
        </p:nvSpPr>
        <p:spPr bwMode="auto">
          <a:xfrm>
            <a:off x="304800" y="6194425"/>
            <a:ext cx="6129338" cy="320675"/>
          </a:xfrm>
          <a:prstGeom prst="rect">
            <a:avLst/>
          </a:prstGeom>
          <a:solidFill>
            <a:srgbClr val="000000">
              <a:alpha val="20000"/>
            </a:srgbClr>
          </a:solidFill>
          <a:ln>
            <a:noFill/>
          </a:ln>
          <a:effectLst/>
          <a:extLst>
            <a:ext uri="{91240B29-F687-4F45-9708-019B960494DF}">
              <a14:hiddenLine xmlns:a14="http://schemas.microsoft.com/office/drawing/2010/main" xmlns="" w="15875">
                <a:solidFill>
                  <a:schemeClr va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7415" name="Text Box 20"/>
          <p:cNvSpPr txBox="1">
            <a:spLocks noChangeArrowheads="1"/>
          </p:cNvSpPr>
          <p:nvPr/>
        </p:nvSpPr>
        <p:spPr bwMode="white">
          <a:xfrm>
            <a:off x="6683375" y="6172200"/>
            <a:ext cx="2019300" cy="365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hlink"/>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en-US" dirty="0">
                <a:solidFill>
                  <a:srgbClr val="FFFFFF"/>
                </a:solidFill>
              </a:rPr>
              <a:t>www.visteon.com</a:t>
            </a:r>
          </a:p>
        </p:txBody>
      </p:sp>
      <p:pic>
        <p:nvPicPr>
          <p:cNvPr id="10" name="Picture 9"/>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657078" y="1704975"/>
            <a:ext cx="3829844" cy="2451100"/>
          </a:xfrm>
          <a:prstGeom prst="rect">
            <a:avLst/>
          </a:prstGeom>
        </p:spPr>
      </p:pic>
    </p:spTree>
    <p:extLst>
      <p:ext uri="{BB962C8B-B14F-4D97-AF65-F5344CB8AC3E}">
        <p14:creationId xmlns:p14="http://schemas.microsoft.com/office/powerpoint/2010/main" xmlns="" val="23592906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1"/>
            <a:r>
              <a:rPr lang="en-US" smtClean="0">
                <a:solidFill>
                  <a:schemeClr val="accent6">
                    <a:lumMod val="75000"/>
                  </a:schemeClr>
                </a:solidFill>
              </a:rPr>
              <a:t>Basic circuits and theory of electric signals</a:t>
            </a:r>
            <a:endParaRPr lang="en-US" dirty="0"/>
          </a:p>
        </p:txBody>
      </p:sp>
      <p:sp>
        <p:nvSpPr>
          <p:cNvPr id="2" name="Slide Number Placeholder 1"/>
          <p:cNvSpPr>
            <a:spLocks noGrp="1"/>
          </p:cNvSpPr>
          <p:nvPr>
            <p:ph type="sldNum" sz="quarter" idx="10"/>
          </p:nvPr>
        </p:nvSpPr>
        <p:spPr/>
        <p:txBody>
          <a:bodyPr/>
          <a:lstStyle/>
          <a:p>
            <a:pPr>
              <a:defRPr/>
            </a:pPr>
            <a:r>
              <a:rPr lang="en-US" smtClean="0">
                <a:solidFill>
                  <a:srgbClr val="969696"/>
                </a:solidFill>
              </a:rPr>
              <a:t>Page </a:t>
            </a:r>
            <a:fld id="{52FA82AE-F571-4DB8-B1F2-0BD6296CA4F4}" type="slidenum">
              <a:rPr lang="en-US" smtClean="0">
                <a:solidFill>
                  <a:srgbClr val="969696"/>
                </a:solidFill>
              </a:rPr>
              <a:pPr>
                <a:defRPr/>
              </a:pPr>
              <a:t>6</a:t>
            </a:fld>
            <a:endParaRPr lang="en-US" dirty="0">
              <a:solidFill>
                <a:srgbClr val="969696"/>
              </a:solidFill>
            </a:endParaRPr>
          </a:p>
        </p:txBody>
      </p:sp>
      <p:sp>
        <p:nvSpPr>
          <p:cNvPr id="26625" name="Rectangle 1"/>
          <p:cNvSpPr>
            <a:spLocks noChangeArrowheads="1"/>
          </p:cNvSpPr>
          <p:nvPr/>
        </p:nvSpPr>
        <p:spPr bwMode="auto">
          <a:xfrm>
            <a:off x="228600" y="838200"/>
            <a:ext cx="6817957" cy="33855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457200" lvl="2" fontAlgn="base">
              <a:spcBef>
                <a:spcPct val="0"/>
              </a:spcBef>
              <a:spcAft>
                <a:spcPct val="0"/>
              </a:spcAft>
              <a:buFontTx/>
              <a:buChar char="•"/>
              <a:tabLst>
                <a:tab pos="1371600" algn="l"/>
              </a:tabLst>
            </a:pPr>
            <a:r>
              <a:rPr kumimoji="0" lang="en-US" sz="1600" b="1" i="1" u="none" strike="noStrike" cap="none" normalizeH="0" baseline="0" dirty="0" smtClean="0">
                <a:ln>
                  <a:noFill/>
                </a:ln>
                <a:solidFill>
                  <a:schemeClr val="accent6">
                    <a:lumMod val="75000"/>
                  </a:schemeClr>
                </a:solidFill>
                <a:effectLst/>
                <a:latin typeface="Calibri" pitchFamily="34" charset="0"/>
                <a:ea typeface="Calibri" pitchFamily="34" charset="0"/>
                <a:cs typeface="Times New Roman" pitchFamily="18" charset="0"/>
              </a:rPr>
              <a:t>Voltage, resistance and current – Direct Current &amp; Alternating</a:t>
            </a:r>
            <a:r>
              <a:rPr lang="en-US" sz="1600" b="1" i="1" dirty="0" smtClean="0">
                <a:solidFill>
                  <a:schemeClr val="accent6">
                    <a:lumMod val="75000"/>
                  </a:schemeClr>
                </a:solidFill>
                <a:latin typeface="Calibri" pitchFamily="34" charset="0"/>
                <a:ea typeface="Calibri" pitchFamily="34" charset="0"/>
                <a:cs typeface="Times New Roman" pitchFamily="18" charset="0"/>
              </a:rPr>
              <a:t> </a:t>
            </a:r>
            <a:r>
              <a:rPr kumimoji="0" lang="en-US" sz="1600" b="1" i="1" u="none" strike="noStrike" cap="none" normalizeH="0" dirty="0" smtClean="0">
                <a:ln>
                  <a:noFill/>
                </a:ln>
                <a:solidFill>
                  <a:schemeClr val="accent6">
                    <a:lumMod val="75000"/>
                  </a:schemeClr>
                </a:solidFill>
                <a:effectLst/>
                <a:latin typeface="Calibri" pitchFamily="34" charset="0"/>
                <a:ea typeface="Calibri" pitchFamily="34" charset="0"/>
                <a:cs typeface="Times New Roman" pitchFamily="18" charset="0"/>
              </a:rPr>
              <a:t>Current</a:t>
            </a:r>
            <a:endParaRPr kumimoji="0" lang="en-US" sz="1600" b="1" i="1" u="none" strike="noStrike" cap="none" normalizeH="0" baseline="0" dirty="0" smtClean="0">
              <a:ln>
                <a:noFill/>
              </a:ln>
              <a:solidFill>
                <a:schemeClr val="accent6">
                  <a:lumMod val="75000"/>
                </a:schemeClr>
              </a:solidFill>
              <a:effectLst/>
              <a:latin typeface="Calibri" pitchFamily="34" charset="0"/>
              <a:ea typeface="Calibri" pitchFamily="34" charset="0"/>
              <a:cs typeface="Times New Roman" pitchFamily="18" charset="0"/>
            </a:endParaRPr>
          </a:p>
        </p:txBody>
      </p:sp>
      <p:sp>
        <p:nvSpPr>
          <p:cNvPr id="58370" name="AutoShape 2" descr="http://www.lomacorelectric.co.za/images/images/law.jpg"/>
          <p:cNvSpPr>
            <a:spLocks noChangeAspect="1" noChangeArrowheads="1"/>
          </p:cNvSpPr>
          <p:nvPr/>
        </p:nvSpPr>
        <p:spPr bwMode="auto">
          <a:xfrm>
            <a:off x="155575" y="-2484438"/>
            <a:ext cx="11563350" cy="51816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 name="TextBox 9"/>
          <p:cNvSpPr txBox="1"/>
          <p:nvPr/>
        </p:nvSpPr>
        <p:spPr>
          <a:xfrm>
            <a:off x="3886200" y="3124200"/>
            <a:ext cx="2390398" cy="215444"/>
          </a:xfrm>
          <a:prstGeom prst="rect">
            <a:avLst/>
          </a:prstGeom>
          <a:noFill/>
        </p:spPr>
        <p:txBody>
          <a:bodyPr wrap="none" rtlCol="0">
            <a:spAutoFit/>
          </a:bodyPr>
          <a:lstStyle/>
          <a:p>
            <a:r>
              <a:rPr lang="en-US" sz="800" dirty="0" smtClean="0"/>
              <a:t>© Image is property of </a:t>
            </a:r>
            <a:r>
              <a:rPr lang="en-US" sz="800" dirty="0" err="1" smtClean="0"/>
              <a:t>Jivan</a:t>
            </a:r>
            <a:r>
              <a:rPr lang="en-US" sz="800" dirty="0" smtClean="0"/>
              <a:t> </a:t>
            </a:r>
            <a:r>
              <a:rPr lang="en-US" sz="800" dirty="0" err="1" smtClean="0"/>
              <a:t>Khatry</a:t>
            </a:r>
            <a:r>
              <a:rPr lang="en-US" sz="800" dirty="0" smtClean="0"/>
              <a:t>/hesston.edu</a:t>
            </a:r>
          </a:p>
        </p:txBody>
      </p:sp>
      <p:pic>
        <p:nvPicPr>
          <p:cNvPr id="60420" name="Picture 4" descr="http://www2.hesston.edu/Physics/electricloco/eleclocop_files/IMAGE002.GIF"/>
          <p:cNvPicPr>
            <a:picLocks noChangeAspect="1" noChangeArrowheads="1"/>
          </p:cNvPicPr>
          <p:nvPr/>
        </p:nvPicPr>
        <p:blipFill>
          <a:blip r:embed="rId3" cstate="print"/>
          <a:srcRect/>
          <a:stretch>
            <a:fillRect/>
          </a:stretch>
        </p:blipFill>
        <p:spPr bwMode="auto">
          <a:xfrm>
            <a:off x="762000" y="1219200"/>
            <a:ext cx="5667375" cy="1895476"/>
          </a:xfrm>
          <a:prstGeom prst="rect">
            <a:avLst/>
          </a:prstGeom>
          <a:noFill/>
          <a:ln>
            <a:noFill/>
          </a:ln>
          <a:effectLst>
            <a:softEdge rad="127000"/>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ivaniv\Desktop\academy\electronic-components.jpg"/>
          <p:cNvPicPr>
            <a:picLocks noChangeAspect="1" noChangeArrowheads="1"/>
          </p:cNvPicPr>
          <p:nvPr/>
        </p:nvPicPr>
        <p:blipFill>
          <a:blip r:embed="rId3" cstate="print"/>
          <a:srcRect/>
          <a:stretch>
            <a:fillRect/>
          </a:stretch>
        </p:blipFill>
        <p:spPr bwMode="auto">
          <a:xfrm>
            <a:off x="3962400" y="914400"/>
            <a:ext cx="4648200" cy="3076977"/>
          </a:xfrm>
          <a:prstGeom prst="rect">
            <a:avLst/>
          </a:prstGeom>
          <a:noFill/>
          <a:effectLst>
            <a:softEdge rad="635000"/>
          </a:effectLst>
        </p:spPr>
      </p:pic>
      <p:sp>
        <p:nvSpPr>
          <p:cNvPr id="3" name="Title 2"/>
          <p:cNvSpPr>
            <a:spLocks noGrp="1"/>
          </p:cNvSpPr>
          <p:nvPr>
            <p:ph type="title"/>
          </p:nvPr>
        </p:nvSpPr>
        <p:spPr/>
        <p:txBody>
          <a:bodyPr/>
          <a:lstStyle/>
          <a:p>
            <a:pPr>
              <a:lnSpc>
                <a:spcPct val="100000"/>
              </a:lnSpc>
            </a:pPr>
            <a:r>
              <a:rPr lang="en-US" sz="2800" dirty="0" smtClean="0">
                <a:solidFill>
                  <a:schemeClr val="accent6">
                    <a:lumMod val="75000"/>
                  </a:schemeClr>
                </a:solidFill>
              </a:rPr>
              <a:t>Electronic components &amp; Electrical machines</a:t>
            </a:r>
          </a:p>
        </p:txBody>
      </p:sp>
      <p:sp>
        <p:nvSpPr>
          <p:cNvPr id="2" name="Slide Number Placeholder 1"/>
          <p:cNvSpPr>
            <a:spLocks noGrp="1"/>
          </p:cNvSpPr>
          <p:nvPr>
            <p:ph type="sldNum" sz="quarter" idx="10"/>
          </p:nvPr>
        </p:nvSpPr>
        <p:spPr/>
        <p:txBody>
          <a:bodyPr/>
          <a:lstStyle/>
          <a:p>
            <a:pPr>
              <a:defRPr/>
            </a:pPr>
            <a:r>
              <a:rPr lang="en-US" smtClean="0">
                <a:solidFill>
                  <a:srgbClr val="969696"/>
                </a:solidFill>
              </a:rPr>
              <a:t>Page </a:t>
            </a:r>
            <a:fld id="{52FA82AE-F571-4DB8-B1F2-0BD6296CA4F4}" type="slidenum">
              <a:rPr lang="en-US" smtClean="0">
                <a:solidFill>
                  <a:srgbClr val="969696"/>
                </a:solidFill>
              </a:rPr>
              <a:pPr>
                <a:defRPr/>
              </a:pPr>
              <a:t>7</a:t>
            </a:fld>
            <a:endParaRPr lang="en-US" dirty="0">
              <a:solidFill>
                <a:srgbClr val="969696"/>
              </a:solidFill>
            </a:endParaRPr>
          </a:p>
        </p:txBody>
      </p:sp>
      <p:sp>
        <p:nvSpPr>
          <p:cNvPr id="26625" name="Rectangle 1"/>
          <p:cNvSpPr>
            <a:spLocks noChangeArrowheads="1"/>
          </p:cNvSpPr>
          <p:nvPr/>
        </p:nvSpPr>
        <p:spPr bwMode="auto">
          <a:xfrm>
            <a:off x="304800" y="856644"/>
            <a:ext cx="4084323" cy="234987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742950" lvl="1" indent="-285750">
              <a:lnSpc>
                <a:spcPct val="115000"/>
              </a:lnSpc>
              <a:spcAft>
                <a:spcPts val="0"/>
              </a:spcAft>
              <a:buFont typeface="Times New Roman"/>
              <a:buChar char="•"/>
              <a:tabLst>
                <a:tab pos="914400" algn="l"/>
              </a:tabLst>
            </a:pPr>
            <a:r>
              <a:rPr lang="en-US" b="1" i="1" dirty="0" smtClean="0">
                <a:solidFill>
                  <a:schemeClr val="accent6">
                    <a:lumMod val="75000"/>
                  </a:schemeClr>
                </a:solidFill>
                <a:latin typeface="Calibri"/>
                <a:ea typeface="Calibri"/>
                <a:cs typeface="Times New Roman"/>
              </a:rPr>
              <a:t>Passive components R,L,C,XT etc.</a:t>
            </a:r>
            <a:endParaRPr lang="en-US" dirty="0" smtClean="0">
              <a:solidFill>
                <a:schemeClr val="accent6">
                  <a:lumMod val="75000"/>
                </a:schemeClr>
              </a:solidFill>
              <a:latin typeface="Calibri"/>
              <a:ea typeface="Calibri"/>
              <a:cs typeface="Times New Roman"/>
            </a:endParaRPr>
          </a:p>
          <a:p>
            <a:pPr marL="742950" lvl="1" indent="-285750">
              <a:spcAft>
                <a:spcPts val="0"/>
              </a:spcAft>
              <a:buFont typeface="Times New Roman"/>
              <a:buChar char="•"/>
              <a:tabLst>
                <a:tab pos="914400" algn="l"/>
              </a:tabLst>
            </a:pPr>
            <a:r>
              <a:rPr lang="en-US" b="1" i="1" dirty="0" smtClean="0">
                <a:solidFill>
                  <a:schemeClr val="accent6">
                    <a:lumMod val="75000"/>
                  </a:schemeClr>
                </a:solidFill>
                <a:latin typeface="Calibri"/>
                <a:ea typeface="Calibri"/>
                <a:cs typeface="Times New Roman"/>
              </a:rPr>
              <a:t>Semiconductor devices</a:t>
            </a:r>
            <a:endParaRPr lang="en-US" dirty="0" smtClean="0">
              <a:solidFill>
                <a:schemeClr val="accent6">
                  <a:lumMod val="75000"/>
                </a:schemeClr>
              </a:solidFill>
              <a:latin typeface="Calibri"/>
              <a:ea typeface="Calibri"/>
              <a:cs typeface="Times New Roman"/>
            </a:endParaRPr>
          </a:p>
          <a:p>
            <a:pPr marL="1143000" lvl="2" indent="-228600">
              <a:spcAft>
                <a:spcPts val="0"/>
              </a:spcAft>
              <a:buFont typeface="Times New Roman"/>
              <a:buChar char="•"/>
              <a:tabLst>
                <a:tab pos="1371600" algn="l"/>
              </a:tabLst>
            </a:pPr>
            <a:r>
              <a:rPr lang="en-US" dirty="0" smtClean="0">
                <a:latin typeface="Calibri"/>
                <a:ea typeface="Calibri"/>
                <a:cs typeface="Times New Roman"/>
              </a:rPr>
              <a:t>Diodes and LEDs</a:t>
            </a:r>
            <a:endParaRPr lang="en-US" sz="2800" dirty="0" smtClean="0">
              <a:latin typeface="Calibri"/>
              <a:ea typeface="Calibri"/>
              <a:cs typeface="Times New Roman"/>
            </a:endParaRPr>
          </a:p>
          <a:p>
            <a:pPr marL="1143000" lvl="2" indent="-228600">
              <a:spcAft>
                <a:spcPts val="0"/>
              </a:spcAft>
              <a:buFont typeface="Times New Roman"/>
              <a:buChar char="•"/>
              <a:tabLst>
                <a:tab pos="1371600" algn="l"/>
              </a:tabLst>
            </a:pPr>
            <a:r>
              <a:rPr lang="en-US" dirty="0" smtClean="0">
                <a:latin typeface="Calibri"/>
                <a:ea typeface="Calibri"/>
                <a:cs typeface="Times New Roman"/>
              </a:rPr>
              <a:t>Transistors BJT and FET</a:t>
            </a:r>
            <a:endParaRPr lang="en-US" sz="2800" dirty="0" smtClean="0">
              <a:latin typeface="Calibri"/>
              <a:ea typeface="Calibri"/>
              <a:cs typeface="Times New Roman"/>
            </a:endParaRPr>
          </a:p>
          <a:p>
            <a:pPr marL="1143000" lvl="2" indent="-228600">
              <a:spcAft>
                <a:spcPts val="0"/>
              </a:spcAft>
              <a:buFont typeface="Times New Roman"/>
              <a:buChar char="•"/>
              <a:tabLst>
                <a:tab pos="1371600" algn="l"/>
              </a:tabLst>
            </a:pPr>
            <a:r>
              <a:rPr lang="en-US" dirty="0" smtClean="0">
                <a:latin typeface="Calibri"/>
                <a:ea typeface="Calibri"/>
                <a:cs typeface="Times New Roman"/>
              </a:rPr>
              <a:t>Integrated circuits</a:t>
            </a:r>
            <a:endParaRPr lang="en-US" sz="2800" dirty="0" smtClean="0">
              <a:latin typeface="Calibri"/>
              <a:ea typeface="Calibri"/>
              <a:cs typeface="Times New Roman"/>
            </a:endParaRPr>
          </a:p>
          <a:p>
            <a:pPr marL="685800" lvl="1" indent="-228600">
              <a:buFont typeface="Times New Roman"/>
              <a:buChar char="•"/>
              <a:tabLst>
                <a:tab pos="1371600" algn="l"/>
              </a:tabLst>
            </a:pPr>
            <a:r>
              <a:rPr lang="en-US" b="1" i="1" dirty="0" smtClean="0">
                <a:solidFill>
                  <a:schemeClr val="accent6">
                    <a:lumMod val="75000"/>
                  </a:schemeClr>
                </a:solidFill>
                <a:latin typeface="Calibri"/>
                <a:ea typeface="Calibri"/>
                <a:cs typeface="Times New Roman"/>
              </a:rPr>
              <a:t>Electrical machines</a:t>
            </a:r>
          </a:p>
          <a:p>
            <a:pPr marL="1143000" lvl="2" indent="-228600">
              <a:buFont typeface="Times New Roman"/>
              <a:buChar char="•"/>
              <a:tabLst>
                <a:tab pos="1371600" algn="l"/>
              </a:tabLst>
            </a:pPr>
            <a:r>
              <a:rPr lang="en-US" dirty="0" smtClean="0">
                <a:latin typeface="Calibri"/>
                <a:ea typeface="Calibri"/>
                <a:cs typeface="Times New Roman"/>
              </a:rPr>
              <a:t>Motors - DC, Stepper</a:t>
            </a:r>
          </a:p>
          <a:p>
            <a:pPr marL="1143000" lvl="2" indent="-228600">
              <a:buFont typeface="Times New Roman"/>
              <a:buChar char="•"/>
              <a:tabLst>
                <a:tab pos="1371600" algn="l"/>
              </a:tabLst>
            </a:pPr>
            <a:r>
              <a:rPr lang="en-US" dirty="0" smtClean="0">
                <a:latin typeface="Calibri"/>
                <a:ea typeface="Calibri"/>
                <a:cs typeface="Times New Roman"/>
              </a:rPr>
              <a:t>Solenoids</a:t>
            </a:r>
          </a:p>
        </p:txBody>
      </p:sp>
      <p:pic>
        <p:nvPicPr>
          <p:cNvPr id="1028" name="Picture 4" descr="http://www.koaspeer.com/images/slides/surfaceMt.png"/>
          <p:cNvPicPr>
            <a:picLocks noChangeAspect="1" noChangeArrowheads="1"/>
          </p:cNvPicPr>
          <p:nvPr/>
        </p:nvPicPr>
        <p:blipFill>
          <a:blip r:embed="rId4" cstate="print"/>
          <a:srcRect/>
          <a:stretch>
            <a:fillRect/>
          </a:stretch>
        </p:blipFill>
        <p:spPr bwMode="auto">
          <a:xfrm>
            <a:off x="152400" y="3581401"/>
            <a:ext cx="3704165" cy="2667000"/>
          </a:xfrm>
          <a:prstGeom prst="rect">
            <a:avLst/>
          </a:prstGeom>
          <a:noFill/>
          <a:effectLst>
            <a:softEdge rad="635000"/>
          </a:effectLst>
        </p:spPr>
      </p:pic>
      <p:pic>
        <p:nvPicPr>
          <p:cNvPr id="1030" name="Picture 6" descr="http://www.kurtzersa.com/fileadmin/medien/Electronics-Production-Equipment/produkte/rework/Anwendungen/SMD_Bauteile.jpg"/>
          <p:cNvPicPr>
            <a:picLocks noChangeAspect="1" noChangeArrowheads="1"/>
          </p:cNvPicPr>
          <p:nvPr/>
        </p:nvPicPr>
        <p:blipFill>
          <a:blip r:embed="rId5" cstate="print"/>
          <a:srcRect/>
          <a:stretch>
            <a:fillRect/>
          </a:stretch>
        </p:blipFill>
        <p:spPr bwMode="auto">
          <a:xfrm>
            <a:off x="3429000" y="3657601"/>
            <a:ext cx="5715000" cy="2548890"/>
          </a:xfrm>
          <a:prstGeom prst="rect">
            <a:avLst/>
          </a:prstGeom>
          <a:noFill/>
          <a:effectLst>
            <a:softEdge rad="635000"/>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00000"/>
              </a:lnSpc>
            </a:pPr>
            <a:r>
              <a:rPr lang="en-US" sz="2800" dirty="0" smtClean="0">
                <a:solidFill>
                  <a:schemeClr val="accent6">
                    <a:lumMod val="75000"/>
                  </a:schemeClr>
                </a:solidFill>
              </a:rPr>
              <a:t>Electronic components &amp; Electrical machines</a:t>
            </a:r>
          </a:p>
        </p:txBody>
      </p:sp>
      <p:sp>
        <p:nvSpPr>
          <p:cNvPr id="2" name="Slide Number Placeholder 1"/>
          <p:cNvSpPr>
            <a:spLocks noGrp="1"/>
          </p:cNvSpPr>
          <p:nvPr>
            <p:ph type="sldNum" sz="quarter" idx="10"/>
          </p:nvPr>
        </p:nvSpPr>
        <p:spPr/>
        <p:txBody>
          <a:bodyPr/>
          <a:lstStyle/>
          <a:p>
            <a:pPr>
              <a:defRPr/>
            </a:pPr>
            <a:r>
              <a:rPr lang="en-US" smtClean="0">
                <a:solidFill>
                  <a:srgbClr val="969696"/>
                </a:solidFill>
              </a:rPr>
              <a:t>Page </a:t>
            </a:r>
            <a:fld id="{52FA82AE-F571-4DB8-B1F2-0BD6296CA4F4}" type="slidenum">
              <a:rPr lang="en-US" smtClean="0">
                <a:solidFill>
                  <a:srgbClr val="969696"/>
                </a:solidFill>
              </a:rPr>
              <a:pPr>
                <a:defRPr/>
              </a:pPr>
              <a:t>8</a:t>
            </a:fld>
            <a:endParaRPr lang="en-US" dirty="0">
              <a:solidFill>
                <a:srgbClr val="969696"/>
              </a:solidFill>
            </a:endParaRPr>
          </a:p>
        </p:txBody>
      </p:sp>
      <p:sp>
        <p:nvSpPr>
          <p:cNvPr id="26625" name="Rectangle 1"/>
          <p:cNvSpPr>
            <a:spLocks noChangeArrowheads="1"/>
          </p:cNvSpPr>
          <p:nvPr/>
        </p:nvSpPr>
        <p:spPr bwMode="auto">
          <a:xfrm>
            <a:off x="152400" y="752639"/>
            <a:ext cx="4231415" cy="41088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742950" lvl="1" indent="-285750">
              <a:lnSpc>
                <a:spcPct val="115000"/>
              </a:lnSpc>
              <a:spcAft>
                <a:spcPts val="0"/>
              </a:spcAft>
              <a:buFont typeface="Times New Roman"/>
              <a:buChar char="•"/>
              <a:tabLst>
                <a:tab pos="914400" algn="l"/>
              </a:tabLst>
            </a:pPr>
            <a:r>
              <a:rPr lang="en-US" b="1" i="1" dirty="0" smtClean="0">
                <a:solidFill>
                  <a:schemeClr val="accent6">
                    <a:lumMod val="75000"/>
                  </a:schemeClr>
                </a:solidFill>
                <a:latin typeface="Calibri"/>
                <a:ea typeface="Calibri"/>
                <a:cs typeface="Times New Roman"/>
              </a:rPr>
              <a:t>Passive components</a:t>
            </a:r>
            <a:r>
              <a:rPr lang="en-US" dirty="0" smtClean="0">
                <a:solidFill>
                  <a:schemeClr val="accent6">
                    <a:lumMod val="75000"/>
                  </a:schemeClr>
                </a:solidFill>
                <a:latin typeface="Calibri"/>
                <a:ea typeface="Calibri"/>
                <a:cs typeface="Times New Roman"/>
              </a:rPr>
              <a:t> – Resistors (R)</a:t>
            </a:r>
          </a:p>
        </p:txBody>
      </p:sp>
      <p:pic>
        <p:nvPicPr>
          <p:cNvPr id="22530" name="Picture 2" descr="http://cdn.instructables.com/FZB/RJJ2/H994V81O/FZBRJJ2H994V81O.LARGE.jpg"/>
          <p:cNvPicPr>
            <a:picLocks noChangeAspect="1" noChangeArrowheads="1"/>
          </p:cNvPicPr>
          <p:nvPr/>
        </p:nvPicPr>
        <p:blipFill>
          <a:blip r:embed="rId3" cstate="print"/>
          <a:srcRect/>
          <a:stretch>
            <a:fillRect/>
          </a:stretch>
        </p:blipFill>
        <p:spPr bwMode="auto">
          <a:xfrm>
            <a:off x="5105400" y="990600"/>
            <a:ext cx="1676401" cy="1676401"/>
          </a:xfrm>
          <a:prstGeom prst="rect">
            <a:avLst/>
          </a:prstGeom>
          <a:noFill/>
          <a:effectLst>
            <a:softEdge rad="127000"/>
          </a:effectLst>
        </p:spPr>
      </p:pic>
      <p:pic>
        <p:nvPicPr>
          <p:cNvPr id="22532" name="Picture 4" descr="http://eu.mouser.com/images/microsites/Yageo-RV.jpg"/>
          <p:cNvPicPr>
            <a:picLocks noChangeAspect="1" noChangeArrowheads="1"/>
          </p:cNvPicPr>
          <p:nvPr/>
        </p:nvPicPr>
        <p:blipFill>
          <a:blip r:embed="rId4" cstate="print"/>
          <a:srcRect/>
          <a:stretch>
            <a:fillRect/>
          </a:stretch>
        </p:blipFill>
        <p:spPr bwMode="auto">
          <a:xfrm>
            <a:off x="7010400" y="1295400"/>
            <a:ext cx="1619250" cy="895351"/>
          </a:xfrm>
          <a:prstGeom prst="rect">
            <a:avLst/>
          </a:prstGeom>
          <a:noFill/>
        </p:spPr>
      </p:pic>
      <p:sp>
        <p:nvSpPr>
          <p:cNvPr id="7" name="Rectangle 6"/>
          <p:cNvSpPr/>
          <p:nvPr/>
        </p:nvSpPr>
        <p:spPr>
          <a:xfrm>
            <a:off x="381000" y="1219200"/>
            <a:ext cx="4413324" cy="4585871"/>
          </a:xfrm>
          <a:prstGeom prst="rect">
            <a:avLst/>
          </a:prstGeom>
        </p:spPr>
        <p:txBody>
          <a:bodyPr wrap="none">
            <a:spAutoFit/>
          </a:bodyPr>
          <a:lstStyle/>
          <a:p>
            <a:pPr marL="0" lvl="2">
              <a:spcAft>
                <a:spcPts val="0"/>
              </a:spcAft>
              <a:buFont typeface="Times New Roman"/>
              <a:buChar char="•"/>
              <a:tabLst>
                <a:tab pos="1371600" algn="l"/>
              </a:tabLst>
            </a:pPr>
            <a:r>
              <a:rPr lang="en-US" dirty="0" smtClean="0">
                <a:latin typeface="Calibri"/>
                <a:ea typeface="Calibri"/>
                <a:cs typeface="Times New Roman"/>
              </a:rPr>
              <a:t>The unit for resistance is Ohm(</a:t>
            </a:r>
            <a:r>
              <a:rPr lang="el-GR" dirty="0" smtClean="0">
                <a:latin typeface="Calibri"/>
                <a:ea typeface="Calibri"/>
                <a:cs typeface="Times New Roman"/>
              </a:rPr>
              <a:t>Ω</a:t>
            </a:r>
            <a:r>
              <a:rPr lang="en-US" dirty="0" smtClean="0">
                <a:latin typeface="Calibri"/>
                <a:ea typeface="Calibri"/>
                <a:cs typeface="Times New Roman"/>
              </a:rPr>
              <a:t>)</a:t>
            </a:r>
          </a:p>
          <a:p>
            <a:pPr marL="0" lvl="2">
              <a:spcAft>
                <a:spcPts val="0"/>
              </a:spcAft>
              <a:buFont typeface="Times New Roman"/>
              <a:buChar char="•"/>
              <a:tabLst>
                <a:tab pos="1371600" algn="l"/>
              </a:tabLst>
            </a:pPr>
            <a:endParaRPr lang="en-US" sz="2800" dirty="0" smtClean="0">
              <a:latin typeface="Calibri"/>
              <a:ea typeface="Calibri"/>
              <a:cs typeface="Times New Roman"/>
            </a:endParaRPr>
          </a:p>
          <a:p>
            <a:pPr marL="0" lvl="2">
              <a:spcAft>
                <a:spcPts val="0"/>
              </a:spcAft>
              <a:buFont typeface="Times New Roman"/>
              <a:buChar char="•"/>
              <a:tabLst>
                <a:tab pos="1371600" algn="l"/>
              </a:tabLst>
            </a:pPr>
            <a:r>
              <a:rPr lang="en-US" dirty="0" smtClean="0">
                <a:latin typeface="Calibri"/>
                <a:ea typeface="Calibri"/>
                <a:cs typeface="Times New Roman"/>
              </a:rPr>
              <a:t>1M</a:t>
            </a:r>
            <a:r>
              <a:rPr lang="el-GR" dirty="0" smtClean="0">
                <a:latin typeface="Calibri"/>
                <a:ea typeface="Calibri"/>
                <a:cs typeface="Times New Roman"/>
              </a:rPr>
              <a:t>Ω</a:t>
            </a:r>
            <a:r>
              <a:rPr lang="en-US" dirty="0" smtClean="0">
                <a:latin typeface="Calibri"/>
                <a:ea typeface="Calibri"/>
                <a:cs typeface="Times New Roman"/>
              </a:rPr>
              <a:t>=1000k</a:t>
            </a:r>
            <a:r>
              <a:rPr lang="el-GR" dirty="0" smtClean="0">
                <a:latin typeface="Calibri"/>
                <a:ea typeface="Calibri"/>
                <a:cs typeface="Times New Roman"/>
              </a:rPr>
              <a:t>Ω</a:t>
            </a:r>
            <a:r>
              <a:rPr lang="en-US" dirty="0" smtClean="0">
                <a:latin typeface="Calibri"/>
                <a:ea typeface="Calibri"/>
                <a:cs typeface="Times New Roman"/>
              </a:rPr>
              <a:t>=1 000 000</a:t>
            </a:r>
            <a:r>
              <a:rPr lang="el-GR" dirty="0" smtClean="0">
                <a:latin typeface="Calibri"/>
                <a:ea typeface="Calibri"/>
                <a:cs typeface="Times New Roman"/>
              </a:rPr>
              <a:t>Ω</a:t>
            </a:r>
            <a:endParaRPr lang="en-US" dirty="0" smtClean="0">
              <a:latin typeface="Calibri"/>
              <a:ea typeface="Calibri"/>
              <a:cs typeface="Times New Roman"/>
            </a:endParaRPr>
          </a:p>
          <a:p>
            <a:pPr marL="0" lvl="2">
              <a:spcAft>
                <a:spcPts val="0"/>
              </a:spcAft>
              <a:buFont typeface="Times New Roman"/>
              <a:buChar char="•"/>
              <a:tabLst>
                <a:tab pos="1371600" algn="l"/>
              </a:tabLst>
            </a:pPr>
            <a:endParaRPr lang="en-US" dirty="0" smtClean="0">
              <a:latin typeface="Calibri"/>
              <a:ea typeface="Calibri"/>
              <a:cs typeface="Times New Roman"/>
            </a:endParaRPr>
          </a:p>
          <a:p>
            <a:pPr marL="0" lvl="2">
              <a:spcAft>
                <a:spcPts val="0"/>
              </a:spcAft>
              <a:buFont typeface="Times New Roman"/>
              <a:buChar char="•"/>
              <a:tabLst>
                <a:tab pos="1371600" algn="l"/>
              </a:tabLst>
            </a:pPr>
            <a:r>
              <a:rPr lang="en-US" dirty="0" smtClean="0">
                <a:latin typeface="Calibri"/>
                <a:ea typeface="Calibri"/>
                <a:cs typeface="Times New Roman"/>
              </a:rPr>
              <a:t>There’s nothing perfect – tolerances</a:t>
            </a:r>
          </a:p>
          <a:p>
            <a:pPr marL="0" lvl="2">
              <a:spcAft>
                <a:spcPts val="0"/>
              </a:spcAft>
              <a:buFont typeface="Times New Roman"/>
              <a:buChar char="•"/>
              <a:tabLst>
                <a:tab pos="1371600" algn="l"/>
              </a:tabLst>
            </a:pPr>
            <a:endParaRPr lang="en-US" dirty="0" smtClean="0">
              <a:latin typeface="Calibri"/>
              <a:ea typeface="Calibri"/>
              <a:cs typeface="Times New Roman"/>
            </a:endParaRPr>
          </a:p>
          <a:p>
            <a:pPr marL="0" lvl="2">
              <a:spcAft>
                <a:spcPts val="0"/>
              </a:spcAft>
              <a:buFont typeface="Times New Roman"/>
              <a:buChar char="•"/>
              <a:tabLst>
                <a:tab pos="1371600" algn="l"/>
              </a:tabLst>
            </a:pPr>
            <a:r>
              <a:rPr lang="en-US" dirty="0" smtClean="0">
                <a:latin typeface="Calibri"/>
                <a:ea typeface="Calibri"/>
                <a:cs typeface="Times New Roman"/>
              </a:rPr>
              <a:t>Power rating (maximum dissipated power P)</a:t>
            </a:r>
          </a:p>
          <a:p>
            <a:pPr marL="0" lvl="2">
              <a:spcAft>
                <a:spcPts val="0"/>
              </a:spcAft>
              <a:tabLst>
                <a:tab pos="1371600" algn="l"/>
              </a:tabLst>
            </a:pPr>
            <a:r>
              <a:rPr lang="en-US" dirty="0" smtClean="0">
                <a:latin typeface="Calibri"/>
                <a:ea typeface="Calibri"/>
                <a:cs typeface="Times New Roman"/>
              </a:rPr>
              <a:t>Given: I=U/R and P=U.I,</a:t>
            </a:r>
          </a:p>
          <a:p>
            <a:pPr marL="0" lvl="2">
              <a:spcAft>
                <a:spcPts val="0"/>
              </a:spcAft>
              <a:tabLst>
                <a:tab pos="1371600" algn="l"/>
              </a:tabLst>
            </a:pPr>
            <a:r>
              <a:rPr lang="en-US" dirty="0" smtClean="0">
                <a:latin typeface="Calibri"/>
                <a:ea typeface="Calibri"/>
                <a:cs typeface="Times New Roman"/>
              </a:rPr>
              <a:t>	 we may derive the following</a:t>
            </a:r>
          </a:p>
          <a:p>
            <a:pPr marL="0" lvl="2">
              <a:spcAft>
                <a:spcPts val="0"/>
              </a:spcAft>
              <a:tabLst>
                <a:tab pos="1371600" algn="l"/>
              </a:tabLst>
            </a:pPr>
            <a:r>
              <a:rPr lang="en-US" dirty="0" smtClean="0">
                <a:latin typeface="Calibri"/>
                <a:ea typeface="Calibri"/>
                <a:cs typeface="Times New Roman"/>
              </a:rPr>
              <a:t>	P=I.R.I= I</a:t>
            </a:r>
            <a:r>
              <a:rPr lang="en-US" baseline="30000" dirty="0" smtClean="0">
                <a:latin typeface="Calibri"/>
                <a:ea typeface="Calibri"/>
                <a:cs typeface="Times New Roman"/>
              </a:rPr>
              <a:t>2</a:t>
            </a:r>
            <a:r>
              <a:rPr lang="en-US" dirty="0" smtClean="0">
                <a:latin typeface="Calibri"/>
                <a:ea typeface="Calibri"/>
                <a:cs typeface="Times New Roman"/>
              </a:rPr>
              <a:t>.R</a:t>
            </a:r>
          </a:p>
          <a:p>
            <a:pPr marL="0" lvl="2">
              <a:spcAft>
                <a:spcPts val="0"/>
              </a:spcAft>
              <a:tabLst>
                <a:tab pos="1371600" algn="l"/>
              </a:tabLst>
            </a:pPr>
            <a:r>
              <a:rPr lang="en-US" dirty="0" smtClean="0">
                <a:latin typeface="Calibri"/>
                <a:ea typeface="Calibri"/>
                <a:cs typeface="Times New Roman"/>
              </a:rPr>
              <a:t>	1W= 1V.1A → 1W= 1A.1</a:t>
            </a:r>
            <a:r>
              <a:rPr lang="el-GR" dirty="0" smtClean="0">
                <a:latin typeface="Calibri"/>
                <a:ea typeface="Calibri"/>
                <a:cs typeface="Times New Roman"/>
              </a:rPr>
              <a:t>Ω</a:t>
            </a:r>
            <a:r>
              <a:rPr lang="en-US" dirty="0" smtClean="0">
                <a:latin typeface="Calibri"/>
                <a:ea typeface="Calibri"/>
                <a:cs typeface="Times New Roman"/>
              </a:rPr>
              <a:t>.1A</a:t>
            </a:r>
          </a:p>
          <a:p>
            <a:pPr marL="0" lvl="2">
              <a:spcAft>
                <a:spcPts val="0"/>
              </a:spcAft>
              <a:tabLst>
                <a:tab pos="1371600" algn="l"/>
              </a:tabLst>
            </a:pPr>
            <a:endParaRPr lang="en-US" baseline="30000" dirty="0" smtClean="0">
              <a:latin typeface="Calibri"/>
              <a:ea typeface="Calibri"/>
              <a:cs typeface="Times New Roman"/>
            </a:endParaRPr>
          </a:p>
          <a:p>
            <a:pPr marL="0" lvl="2">
              <a:spcAft>
                <a:spcPts val="0"/>
              </a:spcAft>
              <a:buFont typeface="Times New Roman"/>
              <a:buChar char="•"/>
              <a:tabLst>
                <a:tab pos="1371600" algn="l"/>
              </a:tabLst>
            </a:pPr>
            <a:endParaRPr lang="en-US" dirty="0" smtClean="0">
              <a:latin typeface="Calibri"/>
              <a:ea typeface="Calibri"/>
              <a:cs typeface="Times New Roman"/>
            </a:endParaRPr>
          </a:p>
          <a:p>
            <a:pPr marL="0" lvl="2">
              <a:spcAft>
                <a:spcPts val="0"/>
              </a:spcAft>
              <a:buFont typeface="Times New Roman"/>
              <a:buChar char="•"/>
              <a:tabLst>
                <a:tab pos="1371600" algn="l"/>
              </a:tabLst>
            </a:pPr>
            <a:r>
              <a:rPr lang="en-US" dirty="0" smtClean="0">
                <a:latin typeface="Calibri"/>
                <a:ea typeface="Calibri"/>
                <a:cs typeface="Times New Roman"/>
              </a:rPr>
              <a:t>How do we calculate resistor circuits?</a:t>
            </a:r>
          </a:p>
          <a:p>
            <a:pPr marL="0" lvl="2">
              <a:spcAft>
                <a:spcPts val="0"/>
              </a:spcAft>
              <a:buFont typeface="Times New Roman"/>
              <a:buChar char="•"/>
              <a:tabLst>
                <a:tab pos="1371600" algn="l"/>
              </a:tabLst>
            </a:pPr>
            <a:endParaRPr lang="en-US" dirty="0" smtClean="0">
              <a:latin typeface="Calibri"/>
              <a:ea typeface="Calibri"/>
              <a:cs typeface="Times New Roman"/>
            </a:endParaRPr>
          </a:p>
          <a:p>
            <a:pPr marL="0" lvl="2">
              <a:spcAft>
                <a:spcPts val="0"/>
              </a:spcAft>
              <a:buFont typeface="Times New Roman"/>
              <a:buChar char="•"/>
              <a:tabLst>
                <a:tab pos="1371600" algn="l"/>
              </a:tabLst>
            </a:pPr>
            <a:r>
              <a:rPr lang="en-US" dirty="0" smtClean="0">
                <a:latin typeface="Calibri"/>
                <a:ea typeface="Calibri"/>
                <a:cs typeface="Times New Roman"/>
              </a:rPr>
              <a:t>What do we need resistors for?</a:t>
            </a:r>
          </a:p>
        </p:txBody>
      </p:sp>
      <p:pic>
        <p:nvPicPr>
          <p:cNvPr id="22534" name="Picture 6" descr="http://pad1.whstatic.com/images/thumb/8/83/Analyze-Resistive-Circuits-Using-Ohm's-Law-Step-1.jpg/670px-Analyze-Resistive-Circuits-Using-Ohm's-Law-Step-1.jpg"/>
          <p:cNvPicPr>
            <a:picLocks noChangeAspect="1" noChangeArrowheads="1"/>
          </p:cNvPicPr>
          <p:nvPr/>
        </p:nvPicPr>
        <p:blipFill>
          <a:blip r:embed="rId5" cstate="print"/>
          <a:srcRect/>
          <a:stretch>
            <a:fillRect/>
          </a:stretch>
        </p:blipFill>
        <p:spPr bwMode="auto">
          <a:xfrm>
            <a:off x="4953000" y="2667000"/>
            <a:ext cx="3969034" cy="2979738"/>
          </a:xfrm>
          <a:prstGeom prst="rect">
            <a:avLst/>
          </a:prstGeom>
          <a:noFill/>
          <a:effectLst>
            <a:softEdge rad="63500"/>
          </a:effectLst>
        </p:spPr>
      </p:pic>
      <p:sp>
        <p:nvSpPr>
          <p:cNvPr id="9" name="TextBox 8"/>
          <p:cNvSpPr txBox="1"/>
          <p:nvPr/>
        </p:nvSpPr>
        <p:spPr>
          <a:xfrm>
            <a:off x="7086600" y="5486400"/>
            <a:ext cx="1564852" cy="215444"/>
          </a:xfrm>
          <a:prstGeom prst="rect">
            <a:avLst/>
          </a:prstGeom>
          <a:noFill/>
        </p:spPr>
        <p:txBody>
          <a:bodyPr wrap="none" rtlCol="0">
            <a:spAutoFit/>
          </a:bodyPr>
          <a:lstStyle/>
          <a:p>
            <a:r>
              <a:rPr lang="en-US" sz="800" dirty="0" smtClean="0"/>
              <a:t>© Image courtesy of  </a:t>
            </a:r>
            <a:r>
              <a:rPr lang="en-US" sz="800" dirty="0" err="1" smtClean="0"/>
              <a:t>WikiHow</a:t>
            </a:r>
            <a:endParaRPr lang="en-US" sz="8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00000"/>
              </a:lnSpc>
            </a:pPr>
            <a:r>
              <a:rPr lang="en-US" sz="2800" dirty="0" smtClean="0">
                <a:solidFill>
                  <a:schemeClr val="accent6">
                    <a:lumMod val="75000"/>
                  </a:schemeClr>
                </a:solidFill>
              </a:rPr>
              <a:t>Electronic components &amp; Electrical machines</a:t>
            </a:r>
          </a:p>
        </p:txBody>
      </p:sp>
      <p:sp>
        <p:nvSpPr>
          <p:cNvPr id="2" name="Slide Number Placeholder 1"/>
          <p:cNvSpPr>
            <a:spLocks noGrp="1"/>
          </p:cNvSpPr>
          <p:nvPr>
            <p:ph type="sldNum" sz="quarter" idx="10"/>
          </p:nvPr>
        </p:nvSpPr>
        <p:spPr/>
        <p:txBody>
          <a:bodyPr/>
          <a:lstStyle/>
          <a:p>
            <a:pPr>
              <a:defRPr/>
            </a:pPr>
            <a:r>
              <a:rPr lang="en-US" smtClean="0">
                <a:solidFill>
                  <a:srgbClr val="969696"/>
                </a:solidFill>
              </a:rPr>
              <a:t>Page </a:t>
            </a:r>
            <a:fld id="{52FA82AE-F571-4DB8-B1F2-0BD6296CA4F4}" type="slidenum">
              <a:rPr lang="en-US" smtClean="0">
                <a:solidFill>
                  <a:srgbClr val="969696"/>
                </a:solidFill>
              </a:rPr>
              <a:pPr>
                <a:defRPr/>
              </a:pPr>
              <a:t>9</a:t>
            </a:fld>
            <a:endParaRPr lang="en-US" dirty="0">
              <a:solidFill>
                <a:srgbClr val="969696"/>
              </a:solidFill>
            </a:endParaRPr>
          </a:p>
        </p:txBody>
      </p:sp>
      <p:sp>
        <p:nvSpPr>
          <p:cNvPr id="26625" name="Rectangle 1"/>
          <p:cNvSpPr>
            <a:spLocks noChangeArrowheads="1"/>
          </p:cNvSpPr>
          <p:nvPr/>
        </p:nvSpPr>
        <p:spPr bwMode="auto">
          <a:xfrm>
            <a:off x="152400" y="752639"/>
            <a:ext cx="4410053" cy="41088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742950" lvl="1" indent="-285750">
              <a:lnSpc>
                <a:spcPct val="115000"/>
              </a:lnSpc>
              <a:spcAft>
                <a:spcPts val="0"/>
              </a:spcAft>
              <a:buFont typeface="Times New Roman"/>
              <a:buChar char="•"/>
              <a:tabLst>
                <a:tab pos="914400" algn="l"/>
              </a:tabLst>
            </a:pPr>
            <a:r>
              <a:rPr lang="en-US" b="1" i="1" dirty="0" smtClean="0">
                <a:solidFill>
                  <a:schemeClr val="accent6">
                    <a:lumMod val="75000"/>
                  </a:schemeClr>
                </a:solidFill>
                <a:latin typeface="Calibri"/>
                <a:ea typeface="Calibri"/>
                <a:cs typeface="Times New Roman"/>
              </a:rPr>
              <a:t>Passive components</a:t>
            </a:r>
            <a:r>
              <a:rPr lang="en-US" dirty="0" smtClean="0">
                <a:solidFill>
                  <a:schemeClr val="accent6">
                    <a:lumMod val="75000"/>
                  </a:schemeClr>
                </a:solidFill>
                <a:latin typeface="Calibri"/>
                <a:ea typeface="Calibri"/>
                <a:cs typeface="Times New Roman"/>
              </a:rPr>
              <a:t> </a:t>
            </a:r>
            <a:r>
              <a:rPr lang="en-US" b="1" i="1" dirty="0" smtClean="0">
                <a:solidFill>
                  <a:schemeClr val="accent6">
                    <a:lumMod val="75000"/>
                  </a:schemeClr>
                </a:solidFill>
                <a:latin typeface="Calibri"/>
                <a:ea typeface="Calibri"/>
                <a:cs typeface="Times New Roman"/>
              </a:rPr>
              <a:t>– Capacitors (C)</a:t>
            </a:r>
            <a:endParaRPr lang="en-US" dirty="0" smtClean="0">
              <a:solidFill>
                <a:schemeClr val="accent6">
                  <a:lumMod val="75000"/>
                </a:schemeClr>
              </a:solidFill>
              <a:latin typeface="Calibri"/>
              <a:ea typeface="Calibri"/>
              <a:cs typeface="Times New Roman"/>
            </a:endParaRPr>
          </a:p>
        </p:txBody>
      </p:sp>
      <p:sp>
        <p:nvSpPr>
          <p:cNvPr id="46082" name="AutoShape 2" descr="https://encrypted-tbn1.gstatic.com/images?q=tbn:ANd9GcSDl8l8gmNFTEZTZVBfKjOpEGSQ9gDHUnohbI1SXKTfdBLnVlaV"/>
          <p:cNvSpPr>
            <a:spLocks noChangeAspect="1" noChangeArrowheads="1"/>
          </p:cNvSpPr>
          <p:nvPr/>
        </p:nvSpPr>
        <p:spPr bwMode="auto">
          <a:xfrm>
            <a:off x="155575" y="-623888"/>
            <a:ext cx="2362200" cy="131445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6086" name="Picture 6" descr="http://www.electronicsandyou.com/blog/wp-content/uploads/2013/08/SMD-Tubular-Passive-Components.jpg"/>
          <p:cNvPicPr>
            <a:picLocks noChangeAspect="1" noChangeArrowheads="1"/>
          </p:cNvPicPr>
          <p:nvPr/>
        </p:nvPicPr>
        <p:blipFill>
          <a:blip r:embed="rId3" cstate="print"/>
          <a:srcRect/>
          <a:stretch>
            <a:fillRect/>
          </a:stretch>
        </p:blipFill>
        <p:spPr bwMode="auto">
          <a:xfrm>
            <a:off x="4267199" y="1219199"/>
            <a:ext cx="1524001" cy="848033"/>
          </a:xfrm>
          <a:prstGeom prst="rect">
            <a:avLst/>
          </a:prstGeom>
          <a:noFill/>
          <a:effectLst/>
        </p:spPr>
      </p:pic>
      <p:pic>
        <p:nvPicPr>
          <p:cNvPr id="46088" name="Picture 8" descr="http://i01.i.aliimg.com/photo/v0/699123901/Supplier_for_SMD_Capacitors_SMD_Resistors_and.jpg"/>
          <p:cNvPicPr>
            <a:picLocks noChangeAspect="1" noChangeArrowheads="1"/>
          </p:cNvPicPr>
          <p:nvPr/>
        </p:nvPicPr>
        <p:blipFill>
          <a:blip r:embed="rId4" cstate="print">
            <a:lum contrast="40000"/>
          </a:blip>
          <a:srcRect t="68698" r="20661"/>
          <a:stretch>
            <a:fillRect/>
          </a:stretch>
        </p:blipFill>
        <p:spPr bwMode="auto">
          <a:xfrm>
            <a:off x="5562600" y="1295400"/>
            <a:ext cx="2743200" cy="645796"/>
          </a:xfrm>
          <a:prstGeom prst="rect">
            <a:avLst/>
          </a:prstGeom>
          <a:noFill/>
          <a:effectLst>
            <a:softEdge rad="127000"/>
          </a:effectLst>
        </p:spPr>
      </p:pic>
      <p:pic>
        <p:nvPicPr>
          <p:cNvPr id="46090" name="Picture 10" descr="http://www.talkingelectronics.com/projects/Testing%20Electronic%20Components/images/tantalums.jpg"/>
          <p:cNvPicPr>
            <a:picLocks noChangeAspect="1" noChangeArrowheads="1"/>
          </p:cNvPicPr>
          <p:nvPr/>
        </p:nvPicPr>
        <p:blipFill>
          <a:blip r:embed="rId5" cstate="print"/>
          <a:srcRect/>
          <a:stretch>
            <a:fillRect/>
          </a:stretch>
        </p:blipFill>
        <p:spPr bwMode="auto">
          <a:xfrm>
            <a:off x="5638800" y="2286000"/>
            <a:ext cx="2817495" cy="2209800"/>
          </a:xfrm>
          <a:prstGeom prst="rect">
            <a:avLst/>
          </a:prstGeom>
          <a:noFill/>
          <a:effectLst>
            <a:softEdge rad="127000"/>
          </a:effectLst>
        </p:spPr>
      </p:pic>
      <p:sp>
        <p:nvSpPr>
          <p:cNvPr id="9" name="Rectangle 8"/>
          <p:cNvSpPr/>
          <p:nvPr/>
        </p:nvSpPr>
        <p:spPr>
          <a:xfrm>
            <a:off x="381000" y="1219200"/>
            <a:ext cx="5670591" cy="2923877"/>
          </a:xfrm>
          <a:prstGeom prst="rect">
            <a:avLst/>
          </a:prstGeom>
        </p:spPr>
        <p:txBody>
          <a:bodyPr wrap="none">
            <a:spAutoFit/>
          </a:bodyPr>
          <a:lstStyle/>
          <a:p>
            <a:pPr marL="0" lvl="2">
              <a:spcAft>
                <a:spcPts val="0"/>
              </a:spcAft>
              <a:buFont typeface="Times New Roman"/>
              <a:buChar char="•"/>
              <a:tabLst>
                <a:tab pos="1371600" algn="l"/>
              </a:tabLst>
            </a:pPr>
            <a:r>
              <a:rPr lang="en-US" dirty="0" smtClean="0">
                <a:latin typeface="Calibri"/>
                <a:ea typeface="Calibri"/>
                <a:cs typeface="Times New Roman"/>
              </a:rPr>
              <a:t>The unit for Capacitance is Farad(F)</a:t>
            </a:r>
          </a:p>
          <a:p>
            <a:pPr marL="0" lvl="2">
              <a:spcAft>
                <a:spcPts val="0"/>
              </a:spcAft>
              <a:buFont typeface="Times New Roman"/>
              <a:buChar char="•"/>
              <a:tabLst>
                <a:tab pos="1371600" algn="l"/>
              </a:tabLst>
            </a:pPr>
            <a:endParaRPr lang="en-US" sz="2800" dirty="0" smtClean="0">
              <a:latin typeface="Calibri"/>
              <a:ea typeface="Calibri"/>
              <a:cs typeface="Times New Roman"/>
            </a:endParaRPr>
          </a:p>
          <a:p>
            <a:pPr marL="0" lvl="2">
              <a:spcAft>
                <a:spcPts val="0"/>
              </a:spcAft>
              <a:buFont typeface="Times New Roman"/>
              <a:buChar char="•"/>
              <a:tabLst>
                <a:tab pos="1371600" algn="l"/>
              </a:tabLst>
            </a:pPr>
            <a:r>
              <a:rPr lang="en-US" dirty="0" smtClean="0">
                <a:latin typeface="Calibri"/>
                <a:ea typeface="Calibri"/>
                <a:cs typeface="Times New Roman"/>
              </a:rPr>
              <a:t>1µF=1000nF (not 1024;)) =1 000 000pF (micro, </a:t>
            </a:r>
            <a:r>
              <a:rPr lang="en-US" dirty="0" err="1" smtClean="0">
                <a:latin typeface="Calibri"/>
                <a:ea typeface="Calibri"/>
                <a:cs typeface="Times New Roman"/>
              </a:rPr>
              <a:t>nano,pico</a:t>
            </a:r>
            <a:r>
              <a:rPr lang="en-US" dirty="0" smtClean="0">
                <a:latin typeface="Calibri"/>
                <a:ea typeface="Calibri"/>
                <a:cs typeface="Times New Roman"/>
              </a:rPr>
              <a:t>)</a:t>
            </a:r>
          </a:p>
          <a:p>
            <a:pPr marL="0" lvl="2">
              <a:spcAft>
                <a:spcPts val="0"/>
              </a:spcAft>
              <a:buFont typeface="Times New Roman"/>
              <a:buChar char="•"/>
              <a:tabLst>
                <a:tab pos="1371600" algn="l"/>
              </a:tabLst>
            </a:pPr>
            <a:endParaRPr lang="en-US" dirty="0" smtClean="0">
              <a:latin typeface="Calibri"/>
              <a:ea typeface="Calibri"/>
              <a:cs typeface="Times New Roman"/>
            </a:endParaRPr>
          </a:p>
          <a:p>
            <a:pPr marL="0" lvl="2">
              <a:spcAft>
                <a:spcPts val="0"/>
              </a:spcAft>
              <a:tabLst>
                <a:tab pos="1371600" algn="l"/>
              </a:tabLst>
            </a:pPr>
            <a:endParaRPr lang="en-US" baseline="30000" dirty="0" smtClean="0">
              <a:latin typeface="Calibri"/>
              <a:ea typeface="Calibri"/>
              <a:cs typeface="Times New Roman"/>
            </a:endParaRPr>
          </a:p>
          <a:p>
            <a:pPr marL="0" lvl="2">
              <a:spcAft>
                <a:spcPts val="0"/>
              </a:spcAft>
              <a:buFont typeface="Times New Roman"/>
              <a:buChar char="•"/>
              <a:tabLst>
                <a:tab pos="1371600" algn="l"/>
              </a:tabLst>
            </a:pPr>
            <a:r>
              <a:rPr lang="en-US" dirty="0" smtClean="0">
                <a:latin typeface="Calibri"/>
                <a:ea typeface="Calibri"/>
                <a:cs typeface="Times New Roman"/>
              </a:rPr>
              <a:t>What do we need capacitors for ???</a:t>
            </a:r>
          </a:p>
          <a:p>
            <a:pPr marL="457200" lvl="3">
              <a:buFont typeface="Times New Roman"/>
              <a:buChar char="•"/>
              <a:tabLst>
                <a:tab pos="1371600" algn="l"/>
              </a:tabLst>
            </a:pPr>
            <a:r>
              <a:rPr lang="en-US" dirty="0" smtClean="0">
                <a:solidFill>
                  <a:schemeClr val="bg1"/>
                </a:solidFill>
                <a:latin typeface="Calibri"/>
                <a:ea typeface="Calibri"/>
                <a:cs typeface="Times New Roman"/>
              </a:rPr>
              <a:t>Filtering</a:t>
            </a:r>
          </a:p>
          <a:p>
            <a:pPr marL="457200" lvl="3">
              <a:buFont typeface="Times New Roman"/>
              <a:buChar char="•"/>
              <a:tabLst>
                <a:tab pos="1371600" algn="l"/>
              </a:tabLst>
            </a:pPr>
            <a:r>
              <a:rPr lang="en-US" dirty="0" smtClean="0">
                <a:solidFill>
                  <a:schemeClr val="bg1"/>
                </a:solidFill>
                <a:latin typeface="Calibri"/>
                <a:ea typeface="Calibri"/>
                <a:cs typeface="Times New Roman"/>
              </a:rPr>
              <a:t>Store&amp; release energy quickly when it’s needed</a:t>
            </a:r>
          </a:p>
          <a:p>
            <a:pPr marL="457200" lvl="3">
              <a:buFont typeface="Times New Roman"/>
              <a:buChar char="•"/>
              <a:tabLst>
                <a:tab pos="1371600" algn="l"/>
              </a:tabLst>
            </a:pPr>
            <a:endParaRPr lang="en-US" dirty="0" smtClean="0">
              <a:latin typeface="Calibri"/>
              <a:ea typeface="Calibri"/>
              <a:cs typeface="Times New Roman"/>
            </a:endParaRPr>
          </a:p>
          <a:p>
            <a:pPr marL="0" lvl="2">
              <a:spcAft>
                <a:spcPts val="0"/>
              </a:spcAft>
              <a:buFont typeface="Times New Roman"/>
              <a:buChar char="•"/>
              <a:tabLst>
                <a:tab pos="1371600" algn="l"/>
              </a:tabLst>
            </a:pPr>
            <a:endParaRPr lang="en-US" dirty="0" smtClean="0">
              <a:latin typeface="Calibri"/>
              <a:ea typeface="Calibri"/>
              <a:cs typeface="Times New Roman"/>
            </a:endParaRPr>
          </a:p>
        </p:txBody>
      </p:sp>
      <p:sp>
        <p:nvSpPr>
          <p:cNvPr id="10" name="TextBox 9"/>
          <p:cNvSpPr txBox="1"/>
          <p:nvPr/>
        </p:nvSpPr>
        <p:spPr>
          <a:xfrm>
            <a:off x="381000" y="4495562"/>
            <a:ext cx="6152646" cy="1600438"/>
          </a:xfrm>
          <a:prstGeom prst="rect">
            <a:avLst/>
          </a:prstGeom>
          <a:noFill/>
        </p:spPr>
        <p:txBody>
          <a:bodyPr wrap="none" rtlCol="0">
            <a:spAutoFit/>
          </a:bodyPr>
          <a:lstStyle/>
          <a:p>
            <a:r>
              <a:rPr lang="en-US" sz="1400" i="1" dirty="0" smtClean="0"/>
              <a:t>Capacitance:</a:t>
            </a:r>
          </a:p>
          <a:p>
            <a:r>
              <a:rPr lang="en-US" sz="1400" i="1" dirty="0" smtClean="0"/>
              <a:t>Capacitance is the property of  a part in an electric circuit, that opposes any</a:t>
            </a:r>
          </a:p>
          <a:p>
            <a:r>
              <a:rPr lang="en-US" sz="1400" i="1" dirty="0" smtClean="0"/>
              <a:t>change of voltage. When the applied ac voltage increases, capacitance</a:t>
            </a:r>
          </a:p>
          <a:p>
            <a:r>
              <a:rPr lang="en-US" sz="1400" i="1" dirty="0" smtClean="0"/>
              <a:t>opposes the change and delays the voltage increase across the circuit.</a:t>
            </a:r>
          </a:p>
          <a:p>
            <a:r>
              <a:rPr lang="en-US" sz="1400" i="1" dirty="0" smtClean="0"/>
              <a:t>When the applied voltage decreases, capacitance tends to maintain</a:t>
            </a:r>
          </a:p>
          <a:p>
            <a:r>
              <a:rPr lang="en-US" sz="1400" i="1" dirty="0" smtClean="0"/>
              <a:t>the original voltage across the circuit and delays the decrease in</a:t>
            </a:r>
          </a:p>
          <a:p>
            <a:r>
              <a:rPr lang="en-US" sz="1400" i="1" dirty="0" smtClean="0"/>
              <a:t>voltage.</a:t>
            </a:r>
            <a:endParaRPr lang="en-US" sz="1400" i="1"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Visteon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Visteon_Clean_Templat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5875" cap="flat" cmpd="sng" algn="ctr">
          <a:solidFill>
            <a:schemeClr val="hlink"/>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15875" cap="flat" cmpd="sng" algn="ctr">
          <a:solidFill>
            <a:schemeClr val="hlink"/>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1_Visteon_Clean_Template 1">
        <a:dk1>
          <a:srgbClr val="000000"/>
        </a:dk1>
        <a:lt1>
          <a:srgbClr val="FFFFFF"/>
        </a:lt1>
        <a:dk2>
          <a:srgbClr val="000000"/>
        </a:dk2>
        <a:lt2>
          <a:srgbClr val="969696"/>
        </a:lt2>
        <a:accent1>
          <a:srgbClr val="EAEAEA"/>
        </a:accent1>
        <a:accent2>
          <a:srgbClr val="C0C0C0"/>
        </a:accent2>
        <a:accent3>
          <a:srgbClr val="FFFFFF"/>
        </a:accent3>
        <a:accent4>
          <a:srgbClr val="000000"/>
        </a:accent4>
        <a:accent5>
          <a:srgbClr val="F3F3F3"/>
        </a:accent5>
        <a:accent6>
          <a:srgbClr val="AEAEAE"/>
        </a:accent6>
        <a:hlink>
          <a:srgbClr val="4D4D4D"/>
        </a:hlink>
        <a:folHlink>
          <a:srgbClr val="F3901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12563</TotalTime>
  <Words>3903</Words>
  <Application>Microsoft Office PowerPoint</Application>
  <PresentationFormat>On-screen Show (4:3)</PresentationFormat>
  <Paragraphs>853</Paragraphs>
  <Slides>58</Slides>
  <Notes>58</Notes>
  <HiddenSlides>3</HiddenSlides>
  <MMClips>0</MMClips>
  <ScaleCrop>false</ScaleCrop>
  <HeadingPairs>
    <vt:vector size="4" baseType="variant">
      <vt:variant>
        <vt:lpstr>Theme</vt:lpstr>
      </vt:variant>
      <vt:variant>
        <vt:i4>1</vt:i4>
      </vt:variant>
      <vt:variant>
        <vt:lpstr>Slide Titles</vt:lpstr>
      </vt:variant>
      <vt:variant>
        <vt:i4>58</vt:i4>
      </vt:variant>
    </vt:vector>
  </HeadingPairs>
  <TitlesOfParts>
    <vt:vector size="59" baseType="lpstr">
      <vt:lpstr>Visteon </vt:lpstr>
      <vt:lpstr>Basic electronics for embedded SW engineers </vt:lpstr>
      <vt:lpstr>Slide 2</vt:lpstr>
      <vt:lpstr>Basic circuits and theory of electric signals</vt:lpstr>
      <vt:lpstr>Basic circuits and theory of electric signals</vt:lpstr>
      <vt:lpstr>Basic circuits and theory of electric signals</vt:lpstr>
      <vt:lpstr>Basic circuits and theory of electric signals</vt:lpstr>
      <vt:lpstr>Electronic components &amp; Electrical machines</vt:lpstr>
      <vt:lpstr>Electronic components &amp; Electrical machines</vt:lpstr>
      <vt:lpstr>Electronic components &amp; Electrical machines</vt:lpstr>
      <vt:lpstr>Electronic components &amp; Electrical machines</vt:lpstr>
      <vt:lpstr>Electronic components &amp; Electrical machines</vt:lpstr>
      <vt:lpstr>Electronic components &amp; Electrical machines</vt:lpstr>
      <vt:lpstr>Electronic components &amp; Electrical machines</vt:lpstr>
      <vt:lpstr>Electronic components &amp; Electrical machines</vt:lpstr>
      <vt:lpstr>Electronic components &amp; Electrical machines</vt:lpstr>
      <vt:lpstr>Electronic components &amp; Electrical machines</vt:lpstr>
      <vt:lpstr>Electronic components &amp; Electrical machines</vt:lpstr>
      <vt:lpstr>Electronic components &amp; Electrical machines</vt:lpstr>
      <vt:lpstr>Electronic components &amp; Electrical machines</vt:lpstr>
      <vt:lpstr>Electronic components &amp; Electrical machines</vt:lpstr>
      <vt:lpstr>Electronic components &amp; Electrical machines</vt:lpstr>
      <vt:lpstr>Electronic components &amp; Electrical machines</vt:lpstr>
      <vt:lpstr>Electronic components &amp; Electrical machines</vt:lpstr>
      <vt:lpstr>Electronic components &amp; Electrical machines</vt:lpstr>
      <vt:lpstr>Electronic components &amp; Electrical machines</vt:lpstr>
      <vt:lpstr>Electronic components &amp; Electrical machines</vt:lpstr>
      <vt:lpstr>Electronic components &amp; Electrical machines</vt:lpstr>
      <vt:lpstr>Electronic components &amp; Electrical machines</vt:lpstr>
      <vt:lpstr>Electronic components &amp; Electrical machines</vt:lpstr>
      <vt:lpstr>Electronic components &amp; Electrical machines</vt:lpstr>
      <vt:lpstr>Electronic components &amp; Electrical machines</vt:lpstr>
      <vt:lpstr>Electronic components &amp; Electrical machines</vt:lpstr>
      <vt:lpstr>Microcontrollers and microprocessors</vt:lpstr>
      <vt:lpstr>Microcontrollers and microprocessors</vt:lpstr>
      <vt:lpstr>Microcontrollers and microprocessors</vt:lpstr>
      <vt:lpstr>Microcontrollers and microprocessors</vt:lpstr>
      <vt:lpstr>Microcontrollers and microprocessors</vt:lpstr>
      <vt:lpstr>Microcontrollers and microprocessors</vt:lpstr>
      <vt:lpstr>Microcontrollers and microprocessors</vt:lpstr>
      <vt:lpstr>Microcontrollers and microprocessors</vt:lpstr>
      <vt:lpstr>Microcontrollers and microprocessors</vt:lpstr>
      <vt:lpstr>Microcontrollers and microprocessors</vt:lpstr>
      <vt:lpstr>Microcontrollers and microprocessors</vt:lpstr>
      <vt:lpstr>Microcontrollers and microprocessors</vt:lpstr>
      <vt:lpstr>Interfaces &amp; Peripheral devices </vt:lpstr>
      <vt:lpstr>Interfaces &amp; Peripheral devices </vt:lpstr>
      <vt:lpstr>Interfaces &amp; Peripheral devices </vt:lpstr>
      <vt:lpstr>Interfaces &amp; Peripheral devices </vt:lpstr>
      <vt:lpstr>Interfaces &amp; Peripheral devices </vt:lpstr>
      <vt:lpstr>Interfaces &amp; Peripheral devices </vt:lpstr>
      <vt:lpstr>Interfaces &amp; Peripheral devices </vt:lpstr>
      <vt:lpstr>Practical Exercises </vt:lpstr>
      <vt:lpstr>Practical Exercises </vt:lpstr>
      <vt:lpstr>Practical Exercises </vt:lpstr>
      <vt:lpstr>Practical Exercises </vt:lpstr>
      <vt:lpstr>Practical Exercises </vt:lpstr>
      <vt:lpstr>Practical Exercises </vt:lpstr>
      <vt:lpstr>Slide 58</vt:lpstr>
    </vt:vector>
  </TitlesOfParts>
  <Company>Visteon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Kamal, Amna (A.)</dc:creator>
  <cp:lastModifiedBy>aivaniv</cp:lastModifiedBy>
  <cp:revision>788</cp:revision>
  <dcterms:created xsi:type="dcterms:W3CDTF">2014-06-06T17:30:23Z</dcterms:created>
  <dcterms:modified xsi:type="dcterms:W3CDTF">2015-10-13T12:54:15Z</dcterms:modified>
</cp:coreProperties>
</file>